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 id="2147483870" r:id="rId2"/>
    <p:sldMasterId id="2147483882" r:id="rId3"/>
  </p:sldMasterIdLst>
  <p:notesMasterIdLst>
    <p:notesMasterId r:id="rId25"/>
  </p:notesMasterIdLst>
  <p:handoutMasterIdLst>
    <p:handoutMasterId r:id="rId26"/>
  </p:handoutMasterIdLst>
  <p:sldIdLst>
    <p:sldId id="528" r:id="rId4"/>
    <p:sldId id="529" r:id="rId5"/>
    <p:sldId id="547" r:id="rId6"/>
    <p:sldId id="546" r:id="rId7"/>
    <p:sldId id="542" r:id="rId8"/>
    <p:sldId id="531" r:id="rId9"/>
    <p:sldId id="532" r:id="rId10"/>
    <p:sldId id="535" r:id="rId11"/>
    <p:sldId id="536" r:id="rId12"/>
    <p:sldId id="545" r:id="rId13"/>
    <p:sldId id="548" r:id="rId14"/>
    <p:sldId id="550" r:id="rId15"/>
    <p:sldId id="551" r:id="rId16"/>
    <p:sldId id="552" r:id="rId17"/>
    <p:sldId id="553" r:id="rId18"/>
    <p:sldId id="554" r:id="rId19"/>
    <p:sldId id="555" r:id="rId20"/>
    <p:sldId id="556" r:id="rId21"/>
    <p:sldId id="557" r:id="rId22"/>
    <p:sldId id="558" r:id="rId23"/>
    <p:sldId id="559" r:id="rId2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761E"/>
    <a:srgbClr val="E46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autoAdjust="0"/>
    <p:restoredTop sz="76021" autoAdjust="0"/>
  </p:normalViewPr>
  <p:slideViewPr>
    <p:cSldViewPr>
      <p:cViewPr>
        <p:scale>
          <a:sx n="75" d="100"/>
          <a:sy n="75" d="100"/>
        </p:scale>
        <p:origin x="2544" y="93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DB4028DB-78DC-F744-887D-9DA6C5486603}" type="datetimeFigureOut">
              <a:rPr lang="en-US" smtClean="0"/>
              <a:t>3/12/2024</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765A7B35-F01C-F04C-A0D6-4B63C082F920}" type="slidenum">
              <a:rPr lang="en-US" smtClean="0"/>
              <a:t>‹#›</a:t>
            </a:fld>
            <a:endParaRPr lang="en-US"/>
          </a:p>
        </p:txBody>
      </p:sp>
    </p:spTree>
    <p:extLst>
      <p:ext uri="{BB962C8B-B14F-4D97-AF65-F5344CB8AC3E}">
        <p14:creationId xmlns:p14="http://schemas.microsoft.com/office/powerpoint/2010/main" val="393503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28D42703-0FB3-412A-AC62-2A6DEFEDA8A6}" type="datetimeFigureOut">
              <a:rPr lang="en-GB" smtClean="0"/>
              <a:t>12/03/2024</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109FE9F-9F62-4475-8AA8-D2EDB4FDFA4B}" type="slidenum">
              <a:rPr lang="en-GB" smtClean="0"/>
              <a:t>‹#›</a:t>
            </a:fld>
            <a:endParaRPr lang="en-GB"/>
          </a:p>
        </p:txBody>
      </p:sp>
    </p:spTree>
    <p:extLst>
      <p:ext uri="{BB962C8B-B14F-4D97-AF65-F5344CB8AC3E}">
        <p14:creationId xmlns:p14="http://schemas.microsoft.com/office/powerpoint/2010/main" val="351710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GVG4wgCqeEQ"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09FE9F-9F62-4475-8AA8-D2EDB4FDFA4B}" type="slidenum">
              <a:rPr lang="en-GB" smtClean="0"/>
              <a:t>1</a:t>
            </a:fld>
            <a:endParaRPr lang="en-GB"/>
          </a:p>
        </p:txBody>
      </p:sp>
    </p:spTree>
    <p:extLst>
      <p:ext uri="{BB962C8B-B14F-4D97-AF65-F5344CB8AC3E}">
        <p14:creationId xmlns:p14="http://schemas.microsoft.com/office/powerpoint/2010/main" val="2052342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pupils to think about where and how science is used in every day life.</a:t>
            </a:r>
          </a:p>
        </p:txBody>
      </p:sp>
      <p:sp>
        <p:nvSpPr>
          <p:cNvPr id="4" name="Slide Number Placeholder 3"/>
          <p:cNvSpPr>
            <a:spLocks noGrp="1"/>
          </p:cNvSpPr>
          <p:nvPr>
            <p:ph type="sldNum" sz="quarter" idx="5"/>
          </p:nvPr>
        </p:nvSpPr>
        <p:spPr/>
        <p:txBody>
          <a:bodyPr/>
          <a:lstStyle/>
          <a:p>
            <a:fld id="{9CF1D46C-FB51-41DB-9D4F-93F6BCB68C40}" type="slidenum">
              <a:rPr lang="en-GB" smtClean="0"/>
              <a:t>11</a:t>
            </a:fld>
            <a:endParaRPr lang="en-GB"/>
          </a:p>
        </p:txBody>
      </p:sp>
    </p:spTree>
    <p:extLst>
      <p:ext uri="{BB962C8B-B14F-4D97-AF65-F5344CB8AC3E}">
        <p14:creationId xmlns:p14="http://schemas.microsoft.com/office/powerpoint/2010/main" val="102923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group researches a topic area and reports back. </a:t>
            </a:r>
          </a:p>
          <a:p>
            <a:r>
              <a:rPr lang="en-GB" dirty="0"/>
              <a:t>Slide summaries for each group are included at the end of the PowerPoint.</a:t>
            </a:r>
            <a:r>
              <a:rPr lang="en-GB" baseline="0" dirty="0"/>
              <a:t> There is a research grid to help students complete the research, if you feel they need this. </a:t>
            </a:r>
            <a:endParaRPr lang="en-GB" dirty="0"/>
          </a:p>
        </p:txBody>
      </p:sp>
      <p:sp>
        <p:nvSpPr>
          <p:cNvPr id="4" name="Slide Number Placeholder 3"/>
          <p:cNvSpPr>
            <a:spLocks noGrp="1"/>
          </p:cNvSpPr>
          <p:nvPr>
            <p:ph type="sldNum" sz="quarter" idx="5"/>
          </p:nvPr>
        </p:nvSpPr>
        <p:spPr/>
        <p:txBody>
          <a:bodyPr/>
          <a:lstStyle/>
          <a:p>
            <a:fld id="{9CF1D46C-FB51-41DB-9D4F-93F6BCB68C40}" type="slidenum">
              <a:rPr lang="en-GB" smtClean="0"/>
              <a:t>12</a:t>
            </a:fld>
            <a:endParaRPr lang="en-GB"/>
          </a:p>
        </p:txBody>
      </p:sp>
    </p:spTree>
    <p:extLst>
      <p:ext uri="{BB962C8B-B14F-4D97-AF65-F5344CB8AC3E}">
        <p14:creationId xmlns:p14="http://schemas.microsoft.com/office/powerpoint/2010/main" val="3401154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more able students, this task could be extended to look at the Wakefield MMR scare and the trend</a:t>
            </a:r>
            <a:r>
              <a:rPr lang="en-GB" baseline="0" dirty="0"/>
              <a:t> in vaccination data and measles outbreaks following the release of this (now disregarded) publication.</a:t>
            </a:r>
            <a:endParaRPr lang="en-GB" dirty="0"/>
          </a:p>
        </p:txBody>
      </p:sp>
      <p:sp>
        <p:nvSpPr>
          <p:cNvPr id="4" name="Slide Number Placeholder 3"/>
          <p:cNvSpPr>
            <a:spLocks noGrp="1"/>
          </p:cNvSpPr>
          <p:nvPr>
            <p:ph type="sldNum" sz="quarter" idx="10"/>
          </p:nvPr>
        </p:nvSpPr>
        <p:spPr/>
        <p:txBody>
          <a:bodyPr/>
          <a:lstStyle/>
          <a:p>
            <a:fld id="{7109FE9F-9F62-4475-8AA8-D2EDB4FDFA4B}" type="slidenum">
              <a:rPr lang="en-GB" smtClean="0"/>
              <a:t>14</a:t>
            </a:fld>
            <a:endParaRPr lang="en-GB" dirty="0"/>
          </a:p>
        </p:txBody>
      </p:sp>
    </p:spTree>
    <p:extLst>
      <p:ext uri="{BB962C8B-B14F-4D97-AF65-F5344CB8AC3E}">
        <p14:creationId xmlns:p14="http://schemas.microsoft.com/office/powerpoint/2010/main" val="2694000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09FE9F-9F62-4475-8AA8-D2EDB4FDFA4B}" type="slidenum">
              <a:rPr lang="en-GB" smtClean="0"/>
              <a:t>17</a:t>
            </a:fld>
            <a:endParaRPr lang="en-GB"/>
          </a:p>
        </p:txBody>
      </p:sp>
    </p:spTree>
    <p:extLst>
      <p:ext uri="{BB962C8B-B14F-4D97-AF65-F5344CB8AC3E}">
        <p14:creationId xmlns:p14="http://schemas.microsoft.com/office/powerpoint/2010/main" val="129172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a:t>
            </a:r>
            <a:r>
              <a:rPr lang="en-GB" baseline="0" dirty="0"/>
              <a:t> could complete the following tasks as an extension to the lesson or as directed tasks to complete throughout the year. These are closely matched to the 2013 Program of Study for science which, although no longer statutory, forms the back bone of most teaching sequences in KS3.</a:t>
            </a:r>
            <a:endParaRPr lang="en-GB" dirty="0"/>
          </a:p>
        </p:txBody>
      </p:sp>
      <p:sp>
        <p:nvSpPr>
          <p:cNvPr id="4" name="Slide Number Placeholder 3"/>
          <p:cNvSpPr>
            <a:spLocks noGrp="1"/>
          </p:cNvSpPr>
          <p:nvPr>
            <p:ph type="sldNum" sz="quarter" idx="10"/>
          </p:nvPr>
        </p:nvSpPr>
        <p:spPr/>
        <p:txBody>
          <a:bodyPr/>
          <a:lstStyle/>
          <a:p>
            <a:fld id="{7109FE9F-9F62-4475-8AA8-D2EDB4FDFA4B}" type="slidenum">
              <a:rPr lang="en-GB" smtClean="0"/>
              <a:t>20</a:t>
            </a:fld>
            <a:endParaRPr lang="en-GB" dirty="0"/>
          </a:p>
        </p:txBody>
      </p:sp>
    </p:spTree>
    <p:extLst>
      <p:ext uri="{BB962C8B-B14F-4D97-AF65-F5344CB8AC3E}">
        <p14:creationId xmlns:p14="http://schemas.microsoft.com/office/powerpoint/2010/main" val="517066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a:t>
            </a:r>
            <a:r>
              <a:rPr lang="en-GB" baseline="0" dirty="0"/>
              <a:t> could complete the following tasks as an extension to the lesson or as directed tasks to complete throughout the year. These are closely matched to the 2013 Program of Study for science which, although no longer statutory, forms the back bone of most teaching sequences in KS3.</a:t>
            </a:r>
            <a:endParaRPr lang="en-GB" dirty="0"/>
          </a:p>
        </p:txBody>
      </p:sp>
      <p:sp>
        <p:nvSpPr>
          <p:cNvPr id="4" name="Slide Number Placeholder 3"/>
          <p:cNvSpPr>
            <a:spLocks noGrp="1"/>
          </p:cNvSpPr>
          <p:nvPr>
            <p:ph type="sldNum" sz="quarter" idx="10"/>
          </p:nvPr>
        </p:nvSpPr>
        <p:spPr/>
        <p:txBody>
          <a:bodyPr/>
          <a:lstStyle/>
          <a:p>
            <a:fld id="{7109FE9F-9F62-4475-8AA8-D2EDB4FDFA4B}" type="slidenum">
              <a:rPr lang="en-GB" smtClean="0"/>
              <a:t>21</a:t>
            </a:fld>
            <a:endParaRPr lang="en-GB" dirty="0"/>
          </a:p>
        </p:txBody>
      </p:sp>
    </p:spTree>
    <p:extLst>
      <p:ext uri="{BB962C8B-B14F-4D97-AF65-F5344CB8AC3E}">
        <p14:creationId xmlns:p14="http://schemas.microsoft.com/office/powerpoint/2010/main" val="2137946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pupils to think about where and how science is used in every day life.</a:t>
            </a:r>
          </a:p>
        </p:txBody>
      </p:sp>
      <p:sp>
        <p:nvSpPr>
          <p:cNvPr id="4" name="Slide Number Placeholder 3"/>
          <p:cNvSpPr>
            <a:spLocks noGrp="1"/>
          </p:cNvSpPr>
          <p:nvPr>
            <p:ph type="sldNum" sz="quarter" idx="5"/>
          </p:nvPr>
        </p:nvSpPr>
        <p:spPr/>
        <p:txBody>
          <a:bodyPr/>
          <a:lstStyle/>
          <a:p>
            <a:fld id="{9CF1D46C-FB51-41DB-9D4F-93F6BCB68C40}" type="slidenum">
              <a:rPr lang="en-GB" smtClean="0"/>
              <a:t>2</a:t>
            </a:fld>
            <a:endParaRPr lang="en-GB"/>
          </a:p>
        </p:txBody>
      </p:sp>
    </p:spTree>
    <p:extLst>
      <p:ext uri="{BB962C8B-B14F-4D97-AF65-F5344CB8AC3E}">
        <p14:creationId xmlns:p14="http://schemas.microsoft.com/office/powerpoint/2010/main" val="46014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pupils to think about where and how science is used in every day </a:t>
            </a:r>
            <a:r>
              <a:rPr lang="en-GB"/>
              <a:t>life.</a:t>
            </a:r>
            <a:endParaRPr lang="en-GB" dirty="0"/>
          </a:p>
        </p:txBody>
      </p:sp>
      <p:sp>
        <p:nvSpPr>
          <p:cNvPr id="4" name="Slide Number Placeholder 3"/>
          <p:cNvSpPr>
            <a:spLocks noGrp="1"/>
          </p:cNvSpPr>
          <p:nvPr>
            <p:ph type="sldNum" sz="quarter" idx="5"/>
          </p:nvPr>
        </p:nvSpPr>
        <p:spPr/>
        <p:txBody>
          <a:bodyPr/>
          <a:lstStyle/>
          <a:p>
            <a:fld id="{9CF1D46C-FB51-41DB-9D4F-93F6BCB68C40}" type="slidenum">
              <a:rPr lang="en-GB" smtClean="0"/>
              <a:t>3</a:t>
            </a:fld>
            <a:endParaRPr lang="en-GB"/>
          </a:p>
        </p:txBody>
      </p:sp>
    </p:spTree>
    <p:extLst>
      <p:ext uri="{BB962C8B-B14F-4D97-AF65-F5344CB8AC3E}">
        <p14:creationId xmlns:p14="http://schemas.microsoft.com/office/powerpoint/2010/main" val="1633504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pupils to think about where and how science is used in every day life.</a:t>
            </a:r>
          </a:p>
          <a:p>
            <a:r>
              <a:rPr lang="en-GB" dirty="0"/>
              <a:t>Best before dates: which product should I buy, how long will it last, is it the same price as a product with a longer date?</a:t>
            </a:r>
          </a:p>
          <a:p>
            <a:r>
              <a:rPr lang="en-GB" dirty="0"/>
              <a:t>Bus timetable: which bus will get me there quicker,</a:t>
            </a:r>
            <a:r>
              <a:rPr lang="en-GB" baseline="0" dirty="0"/>
              <a:t> which arrives at the right time, does it take the route I need?</a:t>
            </a:r>
          </a:p>
          <a:p>
            <a:r>
              <a:rPr lang="en-GB" baseline="0" dirty="0"/>
              <a:t>Google map: which is the quickest route, busiest route, shortest route, what time will I arrive, what time do I need to set off?</a:t>
            </a:r>
          </a:p>
          <a:p>
            <a:r>
              <a:rPr lang="en-GB" baseline="0" dirty="0"/>
              <a:t>Allergens advice: can I buy this food, what does it contain, where was it packaged and processed, will it make me ill?</a:t>
            </a:r>
          </a:p>
          <a:p>
            <a:r>
              <a:rPr lang="en-GB" baseline="0" dirty="0"/>
              <a:t>Measles graph: do vaccines prevent disease, should I get vaccinated, should I get my family vaccinated?</a:t>
            </a:r>
          </a:p>
          <a:p>
            <a:r>
              <a:rPr lang="en-GB" baseline="0" dirty="0"/>
              <a:t>Food nutrition label: is this food healthy, how much fat/salt etc. have I got in my diet, will this product help me to lose/gain weight?</a:t>
            </a:r>
          </a:p>
          <a:p>
            <a:r>
              <a:rPr lang="en-GB" baseline="0" dirty="0"/>
              <a:t>Energy efficiency label: how efficient is this product, how much water does it use, how much electricity does it use, how much washing can it hold, how much noise does it make, how does it compare to other products?</a:t>
            </a:r>
          </a:p>
          <a:p>
            <a:r>
              <a:rPr lang="en-GB" baseline="0" dirty="0"/>
              <a:t>Price comparison website: where can I buy this product, how much does it cost, where is the best discount?</a:t>
            </a:r>
            <a:endParaRPr lang="en-GB" dirty="0"/>
          </a:p>
        </p:txBody>
      </p:sp>
      <p:sp>
        <p:nvSpPr>
          <p:cNvPr id="4" name="Slide Number Placeholder 3"/>
          <p:cNvSpPr>
            <a:spLocks noGrp="1"/>
          </p:cNvSpPr>
          <p:nvPr>
            <p:ph type="sldNum" sz="quarter" idx="5"/>
          </p:nvPr>
        </p:nvSpPr>
        <p:spPr/>
        <p:txBody>
          <a:bodyPr/>
          <a:lstStyle/>
          <a:p>
            <a:fld id="{9CF1D46C-FB51-41DB-9D4F-93F6BCB68C40}" type="slidenum">
              <a:rPr lang="en-GB" smtClean="0"/>
              <a:t>4</a:t>
            </a:fld>
            <a:endParaRPr lang="en-GB"/>
          </a:p>
        </p:txBody>
      </p:sp>
    </p:spTree>
    <p:extLst>
      <p:ext uri="{BB962C8B-B14F-4D97-AF65-F5344CB8AC3E}">
        <p14:creationId xmlns:p14="http://schemas.microsoft.com/office/powerpoint/2010/main" val="1186265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fixed and growth mindset. </a:t>
            </a:r>
          </a:p>
          <a:p>
            <a:r>
              <a:rPr lang="en-GB" sz="1200" dirty="0"/>
              <a:t>Fixed mindset: reluctant to take on challenges; prefer to stay in your comfort zone; fearful of making mistakes; think it is important to 'look smart' in front of others; believe that talents and abilities are set in stone and that you either have them or you don’t.</a:t>
            </a:r>
          </a:p>
          <a:p>
            <a:pPr>
              <a:lnSpc>
                <a:spcPct val="100000"/>
              </a:lnSpc>
            </a:pPr>
            <a:r>
              <a:rPr lang="en-GB" dirty="0"/>
              <a:t>Growth mindset: </a:t>
            </a:r>
            <a:r>
              <a:rPr lang="en-GB" sz="1200" dirty="0"/>
              <a:t>believe that talents can be developed; view mistakes as an opportunity to develop; are resilient; believe that effort creates success and think about how they learn.</a:t>
            </a:r>
          </a:p>
        </p:txBody>
      </p:sp>
      <p:sp>
        <p:nvSpPr>
          <p:cNvPr id="4" name="Slide Number Placeholder 3"/>
          <p:cNvSpPr>
            <a:spLocks noGrp="1"/>
          </p:cNvSpPr>
          <p:nvPr>
            <p:ph type="sldNum" sz="quarter" idx="5"/>
          </p:nvPr>
        </p:nvSpPr>
        <p:spPr/>
        <p:txBody>
          <a:bodyPr/>
          <a:lstStyle/>
          <a:p>
            <a:fld id="{9CF1D46C-FB51-41DB-9D4F-93F6BCB68C40}" type="slidenum">
              <a:rPr lang="en-GB" smtClean="0"/>
              <a:t>5</a:t>
            </a:fld>
            <a:endParaRPr lang="en-GB"/>
          </a:p>
        </p:txBody>
      </p:sp>
    </p:spTree>
    <p:extLst>
      <p:ext uri="{BB962C8B-B14F-4D97-AF65-F5344CB8AC3E}">
        <p14:creationId xmlns:p14="http://schemas.microsoft.com/office/powerpoint/2010/main" val="3455359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https://www.youtube.com/watch?v=GVG4wgCqeEQ</a:t>
            </a:r>
            <a:endParaRPr lang="en-US" dirty="0"/>
          </a:p>
          <a:p>
            <a:endParaRPr lang="en-US" dirty="0"/>
          </a:p>
          <a:p>
            <a:r>
              <a:rPr lang="en-US" dirty="0"/>
              <a:t>Click the picture to play the video. We suggest you embed this to avoid ads and pop up. We are not able to do this due to our copyright restrictions.</a:t>
            </a:r>
          </a:p>
          <a:p>
            <a:endParaRPr lang="en-US" dirty="0"/>
          </a:p>
        </p:txBody>
      </p:sp>
      <p:sp>
        <p:nvSpPr>
          <p:cNvPr id="4" name="Slide Number Placeholder 3"/>
          <p:cNvSpPr>
            <a:spLocks noGrp="1"/>
          </p:cNvSpPr>
          <p:nvPr>
            <p:ph type="sldNum" sz="quarter" idx="5"/>
          </p:nvPr>
        </p:nvSpPr>
        <p:spPr/>
        <p:txBody>
          <a:bodyPr/>
          <a:lstStyle/>
          <a:p>
            <a:fld id="{9CF1D46C-FB51-41DB-9D4F-93F6BCB68C40}" type="slidenum">
              <a:rPr lang="en-GB" smtClean="0"/>
              <a:t>6</a:t>
            </a:fld>
            <a:endParaRPr lang="en-GB"/>
          </a:p>
        </p:txBody>
      </p:sp>
    </p:spTree>
    <p:extLst>
      <p:ext uri="{BB962C8B-B14F-4D97-AF65-F5344CB8AC3E}">
        <p14:creationId xmlns:p14="http://schemas.microsoft.com/office/powerpoint/2010/main" val="3062793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09FE9F-9F62-4475-8AA8-D2EDB4FDFA4B}" type="slidenum">
              <a:rPr lang="en-GB" smtClean="0"/>
              <a:t>7</a:t>
            </a:fld>
            <a:endParaRPr lang="en-GB"/>
          </a:p>
        </p:txBody>
      </p:sp>
    </p:spTree>
    <p:extLst>
      <p:ext uri="{BB962C8B-B14F-4D97-AF65-F5344CB8AC3E}">
        <p14:creationId xmlns:p14="http://schemas.microsoft.com/office/powerpoint/2010/main" val="81496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https://www.youtube.com/watch?v=VBxgRXw8heg</a:t>
            </a:r>
          </a:p>
          <a:p>
            <a:r>
              <a:rPr lang="en-US" dirty="0"/>
              <a:t>We recommend you embed the video to avoid ads and pop ups.  </a:t>
            </a:r>
          </a:p>
          <a:p>
            <a:endParaRPr lang="en-US" dirty="0"/>
          </a:p>
        </p:txBody>
      </p:sp>
      <p:sp>
        <p:nvSpPr>
          <p:cNvPr id="4" name="Slide Number Placeholder 3"/>
          <p:cNvSpPr>
            <a:spLocks noGrp="1"/>
          </p:cNvSpPr>
          <p:nvPr>
            <p:ph type="sldNum" sz="quarter" idx="5"/>
          </p:nvPr>
        </p:nvSpPr>
        <p:spPr/>
        <p:txBody>
          <a:bodyPr/>
          <a:lstStyle/>
          <a:p>
            <a:fld id="{9CF1D46C-FB51-41DB-9D4F-93F6BCB68C40}" type="slidenum">
              <a:rPr lang="en-GB" smtClean="0"/>
              <a:t>8</a:t>
            </a:fld>
            <a:endParaRPr lang="en-GB"/>
          </a:p>
        </p:txBody>
      </p:sp>
    </p:spTree>
    <p:extLst>
      <p:ext uri="{BB962C8B-B14F-4D97-AF65-F5344CB8AC3E}">
        <p14:creationId xmlns:p14="http://schemas.microsoft.com/office/powerpoint/2010/main" val="705535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pupils to discuss how they think their character has developed throughout the school life. Are they enquirers? Communicators? Creative?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Emphasise that throughout their lives, they will need to make decisions informed by scientific reasoning.</a:t>
            </a:r>
          </a:p>
          <a:p>
            <a:endParaRPr lang="en-GB" dirty="0"/>
          </a:p>
        </p:txBody>
      </p:sp>
      <p:sp>
        <p:nvSpPr>
          <p:cNvPr id="4" name="Slide Number Placeholder 3"/>
          <p:cNvSpPr>
            <a:spLocks noGrp="1"/>
          </p:cNvSpPr>
          <p:nvPr>
            <p:ph type="sldNum" sz="quarter" idx="5"/>
          </p:nvPr>
        </p:nvSpPr>
        <p:spPr/>
        <p:txBody>
          <a:bodyPr/>
          <a:lstStyle/>
          <a:p>
            <a:fld id="{9CF1D46C-FB51-41DB-9D4F-93F6BCB68C40}" type="slidenum">
              <a:rPr lang="en-GB" smtClean="0"/>
              <a:t>10</a:t>
            </a:fld>
            <a:endParaRPr lang="en-GB"/>
          </a:p>
        </p:txBody>
      </p:sp>
    </p:spTree>
    <p:extLst>
      <p:ext uri="{BB962C8B-B14F-4D97-AF65-F5344CB8AC3E}">
        <p14:creationId xmlns:p14="http://schemas.microsoft.com/office/powerpoint/2010/main" val="2051255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b="1">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C10311B2-23A9-43C9-B8D0-7C371C121202}"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04FC25-86F0-433F-9448-CA7469E87FE8}" type="slidenum">
              <a:rPr lang="en-GB" smtClean="0"/>
              <a:t>‹#›</a:t>
            </a:fld>
            <a:endParaRPr lang="en-GB"/>
          </a:p>
        </p:txBody>
      </p:sp>
    </p:spTree>
    <p:extLst>
      <p:ext uri="{BB962C8B-B14F-4D97-AF65-F5344CB8AC3E}">
        <p14:creationId xmlns:p14="http://schemas.microsoft.com/office/powerpoint/2010/main" val="418988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78542E-BB15-654C-84E0-0AEE97E83F6B}"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E23FE6-137A-0F46-BB13-7BA6D2D92DE4}" type="slidenum">
              <a:rPr lang="en-US" smtClean="0"/>
              <a:t>‹#›</a:t>
            </a:fld>
            <a:endParaRPr lang="en-US"/>
          </a:p>
        </p:txBody>
      </p:sp>
    </p:spTree>
    <p:extLst>
      <p:ext uri="{BB962C8B-B14F-4D97-AF65-F5344CB8AC3E}">
        <p14:creationId xmlns:p14="http://schemas.microsoft.com/office/powerpoint/2010/main" val="1742400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78542E-BB15-654C-84E0-0AEE97E83F6B}"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E23FE6-137A-0F46-BB13-7BA6D2D92DE4}" type="slidenum">
              <a:rPr lang="en-US" smtClean="0"/>
              <a:t>‹#›</a:t>
            </a:fld>
            <a:endParaRPr lang="en-US"/>
          </a:p>
        </p:txBody>
      </p:sp>
    </p:spTree>
    <p:extLst>
      <p:ext uri="{BB962C8B-B14F-4D97-AF65-F5344CB8AC3E}">
        <p14:creationId xmlns:p14="http://schemas.microsoft.com/office/powerpoint/2010/main" val="1440125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78542E-BB15-654C-84E0-0AEE97E83F6B}"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E23FE6-137A-0F46-BB13-7BA6D2D92DE4}" type="slidenum">
              <a:rPr lang="en-US" smtClean="0"/>
              <a:t>‹#›</a:t>
            </a:fld>
            <a:endParaRPr lang="en-US"/>
          </a:p>
        </p:txBody>
      </p:sp>
    </p:spTree>
    <p:extLst>
      <p:ext uri="{BB962C8B-B14F-4D97-AF65-F5344CB8AC3E}">
        <p14:creationId xmlns:p14="http://schemas.microsoft.com/office/powerpoint/2010/main" val="2053837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78542E-BB15-654C-84E0-0AEE97E83F6B}"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23FE6-137A-0F46-BB13-7BA6D2D92DE4}" type="slidenum">
              <a:rPr lang="en-US" smtClean="0"/>
              <a:t>‹#›</a:t>
            </a:fld>
            <a:endParaRPr lang="en-US"/>
          </a:p>
        </p:txBody>
      </p:sp>
    </p:spTree>
    <p:extLst>
      <p:ext uri="{BB962C8B-B14F-4D97-AF65-F5344CB8AC3E}">
        <p14:creationId xmlns:p14="http://schemas.microsoft.com/office/powerpoint/2010/main" val="193056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78542E-BB15-654C-84E0-0AEE97E83F6B}"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23FE6-137A-0F46-BB13-7BA6D2D92DE4}" type="slidenum">
              <a:rPr lang="en-US" smtClean="0"/>
              <a:t>‹#›</a:t>
            </a:fld>
            <a:endParaRPr lang="en-US"/>
          </a:p>
        </p:txBody>
      </p:sp>
    </p:spTree>
    <p:extLst>
      <p:ext uri="{BB962C8B-B14F-4D97-AF65-F5344CB8AC3E}">
        <p14:creationId xmlns:p14="http://schemas.microsoft.com/office/powerpoint/2010/main" val="2004137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78542E-BB15-654C-84E0-0AEE97E83F6B}"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23FE6-137A-0F46-BB13-7BA6D2D92DE4}" type="slidenum">
              <a:rPr lang="en-US" smtClean="0"/>
              <a:t>‹#›</a:t>
            </a:fld>
            <a:endParaRPr lang="en-US"/>
          </a:p>
        </p:txBody>
      </p:sp>
    </p:spTree>
    <p:extLst>
      <p:ext uri="{BB962C8B-B14F-4D97-AF65-F5344CB8AC3E}">
        <p14:creationId xmlns:p14="http://schemas.microsoft.com/office/powerpoint/2010/main" val="255152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78542E-BB15-654C-84E0-0AEE97E83F6B}"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23FE6-137A-0F46-BB13-7BA6D2D92DE4}" type="slidenum">
              <a:rPr lang="en-US" smtClean="0"/>
              <a:t>‹#›</a:t>
            </a:fld>
            <a:endParaRPr lang="en-US"/>
          </a:p>
        </p:txBody>
      </p:sp>
    </p:spTree>
    <p:extLst>
      <p:ext uri="{BB962C8B-B14F-4D97-AF65-F5344CB8AC3E}">
        <p14:creationId xmlns:p14="http://schemas.microsoft.com/office/powerpoint/2010/main" val="1971313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95DF87-E0BC-0541-9154-2593744AD1ED}"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B56A2-E858-3A43-B4A0-C8D888B9BC8B}" type="slidenum">
              <a:rPr lang="en-US" smtClean="0"/>
              <a:t>‹#›</a:t>
            </a:fld>
            <a:endParaRPr lang="en-US"/>
          </a:p>
        </p:txBody>
      </p:sp>
    </p:spTree>
    <p:extLst>
      <p:ext uri="{BB962C8B-B14F-4D97-AF65-F5344CB8AC3E}">
        <p14:creationId xmlns:p14="http://schemas.microsoft.com/office/powerpoint/2010/main" val="371857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95DF87-E0BC-0541-9154-2593744AD1ED}"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B56A2-E858-3A43-B4A0-C8D888B9BC8B}" type="slidenum">
              <a:rPr lang="en-US" smtClean="0"/>
              <a:t>‹#›</a:t>
            </a:fld>
            <a:endParaRPr lang="en-US"/>
          </a:p>
        </p:txBody>
      </p:sp>
    </p:spTree>
    <p:extLst>
      <p:ext uri="{BB962C8B-B14F-4D97-AF65-F5344CB8AC3E}">
        <p14:creationId xmlns:p14="http://schemas.microsoft.com/office/powerpoint/2010/main" val="637808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95DF87-E0BC-0541-9154-2593744AD1ED}"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B56A2-E858-3A43-B4A0-C8D888B9BC8B}" type="slidenum">
              <a:rPr lang="en-US" smtClean="0"/>
              <a:t>‹#›</a:t>
            </a:fld>
            <a:endParaRPr lang="en-US"/>
          </a:p>
        </p:txBody>
      </p:sp>
    </p:spTree>
    <p:extLst>
      <p:ext uri="{BB962C8B-B14F-4D97-AF65-F5344CB8AC3E}">
        <p14:creationId xmlns:p14="http://schemas.microsoft.com/office/powerpoint/2010/main" val="155355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0311B2-23A9-43C9-B8D0-7C371C121202}" type="datetimeFigureOut">
              <a:rPr lang="en-GB" smtClean="0"/>
              <a:t>12/03/2024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04FC25-86F0-433F-9448-CA7469E87FE8}" type="slidenum">
              <a:rPr lang="en-GB" smtClean="0"/>
              <a:t>‹#›</a:t>
            </a:fld>
            <a:endParaRPr lang="en-GB"/>
          </a:p>
        </p:txBody>
      </p:sp>
    </p:spTree>
    <p:extLst>
      <p:ext uri="{BB962C8B-B14F-4D97-AF65-F5344CB8AC3E}">
        <p14:creationId xmlns:p14="http://schemas.microsoft.com/office/powerpoint/2010/main" val="2241235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95DF87-E0BC-0541-9154-2593744AD1ED}"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B56A2-E858-3A43-B4A0-C8D888B9BC8B}" type="slidenum">
              <a:rPr lang="en-US" smtClean="0"/>
              <a:t>‹#›</a:t>
            </a:fld>
            <a:endParaRPr lang="en-US"/>
          </a:p>
        </p:txBody>
      </p:sp>
    </p:spTree>
    <p:extLst>
      <p:ext uri="{BB962C8B-B14F-4D97-AF65-F5344CB8AC3E}">
        <p14:creationId xmlns:p14="http://schemas.microsoft.com/office/powerpoint/2010/main" val="144334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95DF87-E0BC-0541-9154-2593744AD1ED}"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AB56A2-E858-3A43-B4A0-C8D888B9BC8B}" type="slidenum">
              <a:rPr lang="en-US" smtClean="0"/>
              <a:t>‹#›</a:t>
            </a:fld>
            <a:endParaRPr lang="en-US"/>
          </a:p>
        </p:txBody>
      </p:sp>
    </p:spTree>
    <p:extLst>
      <p:ext uri="{BB962C8B-B14F-4D97-AF65-F5344CB8AC3E}">
        <p14:creationId xmlns:p14="http://schemas.microsoft.com/office/powerpoint/2010/main" val="284053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95DF87-E0BC-0541-9154-2593744AD1ED}"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AB56A2-E858-3A43-B4A0-C8D888B9BC8B}" type="slidenum">
              <a:rPr lang="en-US" smtClean="0"/>
              <a:t>‹#›</a:t>
            </a:fld>
            <a:endParaRPr lang="en-US"/>
          </a:p>
        </p:txBody>
      </p:sp>
    </p:spTree>
    <p:extLst>
      <p:ext uri="{BB962C8B-B14F-4D97-AF65-F5344CB8AC3E}">
        <p14:creationId xmlns:p14="http://schemas.microsoft.com/office/powerpoint/2010/main" val="235951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5DF87-E0BC-0541-9154-2593744AD1ED}"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AB56A2-E858-3A43-B4A0-C8D888B9BC8B}" type="slidenum">
              <a:rPr lang="en-US" smtClean="0"/>
              <a:t>‹#›</a:t>
            </a:fld>
            <a:endParaRPr lang="en-US"/>
          </a:p>
        </p:txBody>
      </p:sp>
    </p:spTree>
    <p:extLst>
      <p:ext uri="{BB962C8B-B14F-4D97-AF65-F5344CB8AC3E}">
        <p14:creationId xmlns:p14="http://schemas.microsoft.com/office/powerpoint/2010/main" val="1384905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95DF87-E0BC-0541-9154-2593744AD1ED}"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B56A2-E858-3A43-B4A0-C8D888B9BC8B}" type="slidenum">
              <a:rPr lang="en-US" smtClean="0"/>
              <a:t>‹#›</a:t>
            </a:fld>
            <a:endParaRPr lang="en-US"/>
          </a:p>
        </p:txBody>
      </p:sp>
    </p:spTree>
    <p:extLst>
      <p:ext uri="{BB962C8B-B14F-4D97-AF65-F5344CB8AC3E}">
        <p14:creationId xmlns:p14="http://schemas.microsoft.com/office/powerpoint/2010/main" val="1676081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95DF87-E0BC-0541-9154-2593744AD1ED}"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B56A2-E858-3A43-B4A0-C8D888B9BC8B}" type="slidenum">
              <a:rPr lang="en-US" smtClean="0"/>
              <a:t>‹#›</a:t>
            </a:fld>
            <a:endParaRPr lang="en-US"/>
          </a:p>
        </p:txBody>
      </p:sp>
    </p:spTree>
    <p:extLst>
      <p:ext uri="{BB962C8B-B14F-4D97-AF65-F5344CB8AC3E}">
        <p14:creationId xmlns:p14="http://schemas.microsoft.com/office/powerpoint/2010/main" val="1358940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95DF87-E0BC-0541-9154-2593744AD1ED}"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B56A2-E858-3A43-B4A0-C8D888B9BC8B}" type="slidenum">
              <a:rPr lang="en-US" smtClean="0"/>
              <a:t>‹#›</a:t>
            </a:fld>
            <a:endParaRPr lang="en-US"/>
          </a:p>
        </p:txBody>
      </p:sp>
    </p:spTree>
    <p:extLst>
      <p:ext uri="{BB962C8B-B14F-4D97-AF65-F5344CB8AC3E}">
        <p14:creationId xmlns:p14="http://schemas.microsoft.com/office/powerpoint/2010/main" val="1230633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95DF87-E0BC-0541-9154-2593744AD1ED}"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B56A2-E858-3A43-B4A0-C8D888B9BC8B}" type="slidenum">
              <a:rPr lang="en-US" smtClean="0"/>
              <a:t>‹#›</a:t>
            </a:fld>
            <a:endParaRPr lang="en-US"/>
          </a:p>
        </p:txBody>
      </p:sp>
    </p:spTree>
    <p:extLst>
      <p:ext uri="{BB962C8B-B14F-4D97-AF65-F5344CB8AC3E}">
        <p14:creationId xmlns:p14="http://schemas.microsoft.com/office/powerpoint/2010/main" val="834700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85928" y="1638733"/>
            <a:ext cx="11774424"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10311B2-23A9-43C9-B8D0-7C371C121202}"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04FC25-86F0-433F-9448-CA7469E87FE8}" type="slidenum">
              <a:rPr lang="en-GB" smtClean="0"/>
              <a:t>‹#›</a:t>
            </a:fld>
            <a:endParaRPr lang="en-GB"/>
          </a:p>
        </p:txBody>
      </p:sp>
    </p:spTree>
    <p:extLst>
      <p:ext uri="{BB962C8B-B14F-4D97-AF65-F5344CB8AC3E}">
        <p14:creationId xmlns:p14="http://schemas.microsoft.com/office/powerpoint/2010/main" val="1809103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53400" y="727074"/>
            <a:ext cx="3825240" cy="5449889"/>
          </a:xfrm>
        </p:spPr>
        <p:txBody>
          <a:bodyPr vert="eaVert"/>
          <a:lstStyle/>
          <a:p>
            <a:r>
              <a:rPr lang="en-US"/>
              <a:t>Click to edit Master title style</a:t>
            </a:r>
            <a:endParaRPr lang="en-GB" dirty="0"/>
          </a:p>
        </p:txBody>
      </p:sp>
      <p:sp>
        <p:nvSpPr>
          <p:cNvPr id="3" name="Vertical Text Placeholder 2"/>
          <p:cNvSpPr>
            <a:spLocks noGrp="1"/>
          </p:cNvSpPr>
          <p:nvPr>
            <p:ph type="body" orient="vert" idx="1"/>
          </p:nvPr>
        </p:nvSpPr>
        <p:spPr>
          <a:xfrm>
            <a:off x="106680" y="727074"/>
            <a:ext cx="7734300" cy="544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10311B2-23A9-43C9-B8D0-7C371C121202}"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04FC25-86F0-433F-9448-CA7469E87FE8}" type="slidenum">
              <a:rPr lang="en-GB" smtClean="0"/>
              <a:t>‹#›</a:t>
            </a:fld>
            <a:endParaRPr lang="en-GB"/>
          </a:p>
        </p:txBody>
      </p:sp>
    </p:spTree>
    <p:extLst>
      <p:ext uri="{BB962C8B-B14F-4D97-AF65-F5344CB8AC3E}">
        <p14:creationId xmlns:p14="http://schemas.microsoft.com/office/powerpoint/2010/main" val="122204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2117836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78542E-BB15-654C-84E0-0AEE97E83F6B}"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23FE6-137A-0F46-BB13-7BA6D2D92DE4}" type="slidenum">
              <a:rPr lang="en-US" smtClean="0"/>
              <a:t>‹#›</a:t>
            </a:fld>
            <a:endParaRPr lang="en-US"/>
          </a:p>
        </p:txBody>
      </p:sp>
    </p:spTree>
    <p:extLst>
      <p:ext uri="{BB962C8B-B14F-4D97-AF65-F5344CB8AC3E}">
        <p14:creationId xmlns:p14="http://schemas.microsoft.com/office/powerpoint/2010/main" val="1904705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78542E-BB15-654C-84E0-0AEE97E83F6B}"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23FE6-137A-0F46-BB13-7BA6D2D92DE4}" type="slidenum">
              <a:rPr lang="en-US" smtClean="0"/>
              <a:t>‹#›</a:t>
            </a:fld>
            <a:endParaRPr lang="en-US"/>
          </a:p>
        </p:txBody>
      </p:sp>
    </p:spTree>
    <p:extLst>
      <p:ext uri="{BB962C8B-B14F-4D97-AF65-F5344CB8AC3E}">
        <p14:creationId xmlns:p14="http://schemas.microsoft.com/office/powerpoint/2010/main" val="1987608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78542E-BB15-654C-84E0-0AEE97E83F6B}"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23FE6-137A-0F46-BB13-7BA6D2D92DE4}" type="slidenum">
              <a:rPr lang="en-US" smtClean="0"/>
              <a:t>‹#›</a:t>
            </a:fld>
            <a:endParaRPr lang="en-US"/>
          </a:p>
        </p:txBody>
      </p:sp>
    </p:spTree>
    <p:extLst>
      <p:ext uri="{BB962C8B-B14F-4D97-AF65-F5344CB8AC3E}">
        <p14:creationId xmlns:p14="http://schemas.microsoft.com/office/powerpoint/2010/main" val="1633241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78542E-BB15-654C-84E0-0AEE97E83F6B}"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23FE6-137A-0F46-BB13-7BA6D2D92DE4}" type="slidenum">
              <a:rPr lang="en-US" smtClean="0"/>
              <a:t>‹#›</a:t>
            </a:fld>
            <a:endParaRPr lang="en-US"/>
          </a:p>
        </p:txBody>
      </p:sp>
    </p:spTree>
    <p:extLst>
      <p:ext uri="{BB962C8B-B14F-4D97-AF65-F5344CB8AC3E}">
        <p14:creationId xmlns:p14="http://schemas.microsoft.com/office/powerpoint/2010/main" val="752687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1544" y="768791"/>
            <a:ext cx="11753088" cy="758257"/>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185928" y="1638733"/>
            <a:ext cx="1172870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311B2-23A9-43C9-B8D0-7C371C121202}" type="datetimeFigureOut">
              <a:rPr lang="en-GB" smtClean="0"/>
              <a:t>12/03/2024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04FC25-86F0-433F-9448-CA7469E87FE8}" type="slidenum">
              <a:rPr lang="en-GB" smtClean="0"/>
              <a:t>‹#›</a:t>
            </a:fld>
            <a:endParaRPr lang="en-GB"/>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8151" y="16872"/>
            <a:ext cx="1373014" cy="1020648"/>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35" y="16872"/>
            <a:ext cx="3373484" cy="831540"/>
          </a:xfrm>
          <a:prstGeom prst="rect">
            <a:avLst/>
          </a:prstGeom>
        </p:spPr>
      </p:pic>
      <p:sp>
        <p:nvSpPr>
          <p:cNvPr id="9" name="Rectangle 8"/>
          <p:cNvSpPr/>
          <p:nvPr/>
        </p:nvSpPr>
        <p:spPr>
          <a:xfrm>
            <a:off x="0" y="6561057"/>
            <a:ext cx="12192000" cy="22640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better hope – brighter</a:t>
            </a:r>
            <a:r>
              <a:rPr lang="en-GB" sz="1200" baseline="0" dirty="0">
                <a:latin typeface="Arial" panose="020B0604020202020204" pitchFamily="34" charset="0"/>
                <a:cs typeface="Arial" panose="020B0604020202020204" pitchFamily="34" charset="0"/>
              </a:rPr>
              <a:t> future</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65427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894" r:id="rId5"/>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8542E-BB15-654C-84E0-0AEE97E83F6B}" type="datetimeFigureOut">
              <a:rPr lang="en-US" smtClean="0"/>
              <a:t>3/12/2024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23FE6-137A-0F46-BB13-7BA6D2D92DE4}" type="slidenum">
              <a:rPr lang="en-US" smtClean="0"/>
              <a:t>‹#›</a:t>
            </a:fld>
            <a:endParaRPr lang="en-US"/>
          </a:p>
        </p:txBody>
      </p:sp>
    </p:spTree>
    <p:extLst>
      <p:ext uri="{BB962C8B-B14F-4D97-AF65-F5344CB8AC3E}">
        <p14:creationId xmlns:p14="http://schemas.microsoft.com/office/powerpoint/2010/main" val="1073791265"/>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95DF87-E0BC-0541-9154-2593744AD1ED}" type="datetimeFigureOut">
              <a:rPr lang="en-US" smtClean="0"/>
              <a:t>3/12/2024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AB56A2-E858-3A43-B4A0-C8D888B9BC8B}" type="slidenum">
              <a:rPr lang="en-US" smtClean="0"/>
              <a:t>‹#›</a:t>
            </a:fld>
            <a:endParaRPr lang="en-US"/>
          </a:p>
        </p:txBody>
      </p:sp>
    </p:spTree>
    <p:extLst>
      <p:ext uri="{BB962C8B-B14F-4D97-AF65-F5344CB8AC3E}">
        <p14:creationId xmlns:p14="http://schemas.microsoft.com/office/powerpoint/2010/main" val="48223806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futuremorph.org/teachers/teaching-resources/science-within-work/" TargetMode="External"/><Relationship Id="rId7" Type="http://schemas.openxmlformats.org/officeDocument/2006/relationships/hyperlink" Target="https://imascientist.org.u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rsb.org.uk/careers-and-cpd/careers/career-resources/resources-for-teachers" TargetMode="External"/><Relationship Id="rId5" Type="http://schemas.openxmlformats.org/officeDocument/2006/relationships/hyperlink" Target="http://www.iop.org/education/teacher/student/index.html" TargetMode="External"/><Relationship Id="rId4" Type="http://schemas.openxmlformats.org/officeDocument/2006/relationships/hyperlink" Target="http://www.rsc.org/careers/futu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GVG4wgCqeEQ"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tif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6041"/>
          <a:stretch/>
        </p:blipFill>
        <p:spPr>
          <a:xfrm>
            <a:off x="-96688" y="1"/>
            <a:ext cx="12288688" cy="6858000"/>
          </a:xfrm>
          <a:prstGeom prst="rect">
            <a:avLst/>
          </a:prstGeom>
        </p:spPr>
      </p:pic>
      <p:sp>
        <p:nvSpPr>
          <p:cNvPr id="7" name="Subtitle 2">
            <a:extLst>
              <a:ext uri="{FF2B5EF4-FFF2-40B4-BE49-F238E27FC236}">
                <a16:creationId xmlns:a16="http://schemas.microsoft.com/office/drawing/2014/main" id="{8A724CDF-AD38-7E40-BFA8-820049BB20D9}"/>
              </a:ext>
            </a:extLst>
          </p:cNvPr>
          <p:cNvSpPr txBox="1">
            <a:spLocks/>
          </p:cNvSpPr>
          <p:nvPr/>
        </p:nvSpPr>
        <p:spPr>
          <a:xfrm>
            <a:off x="4762412" y="543380"/>
            <a:ext cx="7295978" cy="1286984"/>
          </a:xfrm>
          <a:prstGeom prst="rect">
            <a:avLst/>
          </a:prstGeom>
          <a:solidFill>
            <a:srgbClr val="7030A0"/>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sz="6000" dirty="0">
                <a:solidFill>
                  <a:schemeClr val="bg1"/>
                </a:solidFill>
                <a:latin typeface="Helvetica Light" panose="020B0403020202020204" pitchFamily="34" charset="0"/>
              </a:rPr>
              <a:t>Why study science? </a:t>
            </a:r>
          </a:p>
        </p:txBody>
      </p:sp>
      <p:sp>
        <p:nvSpPr>
          <p:cNvPr id="5" name="Subtitle 2">
            <a:extLst>
              <a:ext uri="{FF2B5EF4-FFF2-40B4-BE49-F238E27FC236}">
                <a16:creationId xmlns:a16="http://schemas.microsoft.com/office/drawing/2014/main" id="{337EE3EF-0043-164D-A6BF-E04E553584E1}"/>
              </a:ext>
            </a:extLst>
          </p:cNvPr>
          <p:cNvSpPr txBox="1">
            <a:spLocks/>
          </p:cNvSpPr>
          <p:nvPr/>
        </p:nvSpPr>
        <p:spPr>
          <a:xfrm>
            <a:off x="298177" y="3698808"/>
            <a:ext cx="3349551" cy="2619527"/>
          </a:xfrm>
          <a:prstGeom prst="rect">
            <a:avLst/>
          </a:prstGeom>
          <a:solidFill>
            <a:srgbClr val="7030A0"/>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GB" sz="6000" dirty="0">
                <a:solidFill>
                  <a:schemeClr val="bg1"/>
                </a:solidFill>
                <a:latin typeface="Helvetica Light" panose="020B0403020202020204" pitchFamily="34" charset="0"/>
              </a:rPr>
              <a:t>Citizens in Science</a:t>
            </a:r>
          </a:p>
        </p:txBody>
      </p:sp>
      <p:pic>
        <p:nvPicPr>
          <p:cNvPr id="4" name="Graphic 3">
            <a:extLst>
              <a:ext uri="{FF2B5EF4-FFF2-40B4-BE49-F238E27FC236}">
                <a16:creationId xmlns:a16="http://schemas.microsoft.com/office/drawing/2014/main" id="{3E4AC346-2ED3-344F-1F99-5BBD18890F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60096" y="5080431"/>
            <a:ext cx="5098294" cy="1624954"/>
          </a:xfrm>
          <a:prstGeom prst="rect">
            <a:avLst/>
          </a:prstGeom>
        </p:spPr>
      </p:pic>
    </p:spTree>
    <p:extLst>
      <p:ext uri="{BB962C8B-B14F-4D97-AF65-F5344CB8AC3E}">
        <p14:creationId xmlns:p14="http://schemas.microsoft.com/office/powerpoint/2010/main" val="667897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749955-4D95-4A08-B11E-7ECA87AAA8F5}"/>
              </a:ext>
            </a:extLst>
          </p:cNvPr>
          <p:cNvSpPr>
            <a:spLocks noGrp="1"/>
          </p:cNvSpPr>
          <p:nvPr>
            <p:ph idx="1"/>
          </p:nvPr>
        </p:nvSpPr>
        <p:spPr>
          <a:xfrm>
            <a:off x="590321" y="2126708"/>
            <a:ext cx="11278985" cy="3680393"/>
          </a:xfrm>
        </p:spPr>
        <p:txBody>
          <a:bodyPr>
            <a:normAutofit lnSpcReduction="10000"/>
          </a:bodyPr>
          <a:lstStyle/>
          <a:p>
            <a:r>
              <a:rPr lang="en-GB" sz="3200" dirty="0">
                <a:latin typeface="Helvetica Light" panose="020B0403020202020204" pitchFamily="34" charset="0"/>
              </a:rPr>
              <a:t>Enquirer</a:t>
            </a:r>
          </a:p>
          <a:p>
            <a:r>
              <a:rPr lang="en-GB" sz="3200" dirty="0">
                <a:latin typeface="Helvetica Light" panose="020B0403020202020204" pitchFamily="34" charset="0"/>
              </a:rPr>
              <a:t>Communicator</a:t>
            </a:r>
          </a:p>
          <a:p>
            <a:r>
              <a:rPr lang="en-GB" sz="3200" dirty="0">
                <a:latin typeface="Helvetica Light" panose="020B0403020202020204" pitchFamily="34" charset="0"/>
              </a:rPr>
              <a:t>Work in a team </a:t>
            </a:r>
          </a:p>
          <a:p>
            <a:r>
              <a:rPr lang="en-GB" sz="3200" dirty="0">
                <a:latin typeface="Helvetica Light" panose="020B0403020202020204" pitchFamily="34" charset="0"/>
              </a:rPr>
              <a:t>Think critically</a:t>
            </a:r>
          </a:p>
          <a:p>
            <a:r>
              <a:rPr lang="en-GB" sz="3200" dirty="0">
                <a:latin typeface="Helvetica Light" panose="020B0403020202020204" pitchFamily="34" charset="0"/>
              </a:rPr>
              <a:t>Make informed judgements</a:t>
            </a:r>
          </a:p>
          <a:p>
            <a:r>
              <a:rPr lang="en-GB" sz="3200" dirty="0">
                <a:latin typeface="Helvetica Light" panose="020B0403020202020204" pitchFamily="34" charset="0"/>
              </a:rPr>
              <a:t>Decision maker</a:t>
            </a:r>
          </a:p>
          <a:p>
            <a:r>
              <a:rPr lang="en-GB" sz="3200" dirty="0">
                <a:latin typeface="Helvetica Light" panose="020B0403020202020204" pitchFamily="34" charset="0"/>
              </a:rPr>
              <a:t>Researcher</a:t>
            </a:r>
          </a:p>
          <a:p>
            <a:endParaRPr lang="en-GB" dirty="0">
              <a:latin typeface="Helvetica Light" panose="020B0403020202020204" pitchFamily="34" charset="0"/>
            </a:endParaRPr>
          </a:p>
        </p:txBody>
      </p:sp>
      <p:sp>
        <p:nvSpPr>
          <p:cNvPr id="8" name="Title 1">
            <a:extLst>
              <a:ext uri="{FF2B5EF4-FFF2-40B4-BE49-F238E27FC236}">
                <a16:creationId xmlns:a16="http://schemas.microsoft.com/office/drawing/2014/main" id="{C79FDF66-167F-6741-8DBD-E593861A4A16}"/>
              </a:ext>
            </a:extLst>
          </p:cNvPr>
          <p:cNvSpPr>
            <a:spLocks noGrp="1"/>
          </p:cNvSpPr>
          <p:nvPr>
            <p:ph type="title"/>
          </p:nvPr>
        </p:nvSpPr>
        <p:spPr>
          <a:xfrm>
            <a:off x="0" y="0"/>
            <a:ext cx="7906908" cy="1325563"/>
          </a:xfrm>
          <a:solidFill>
            <a:srgbClr val="7030A0"/>
          </a:solidFill>
        </p:spPr>
        <p:txBody>
          <a:bodyPr/>
          <a:lstStyle/>
          <a:p>
            <a:pPr algn="ctr"/>
            <a:r>
              <a:rPr lang="en-GB" dirty="0">
                <a:solidFill>
                  <a:schemeClr val="bg1"/>
                </a:solidFill>
                <a:latin typeface="Helvetica Light" panose="020B0403020202020204" pitchFamily="34" charset="0"/>
              </a:rPr>
              <a:t>How does science develop character and culture?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575" y="1844824"/>
            <a:ext cx="5844731" cy="3196337"/>
          </a:xfrm>
          <a:prstGeom prst="rect">
            <a:avLst/>
          </a:prstGeom>
        </p:spPr>
      </p:pic>
      <p:pic>
        <p:nvPicPr>
          <p:cNvPr id="6" name="Picture 5">
            <a:extLst>
              <a:ext uri="{FF2B5EF4-FFF2-40B4-BE49-F238E27FC236}">
                <a16:creationId xmlns:a16="http://schemas.microsoft.com/office/drawing/2014/main" id="{70D3B5AB-FD48-407A-81DD-3D17AA2CFC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4" name="Rectangle 3">
            <a:extLst>
              <a:ext uri="{FF2B5EF4-FFF2-40B4-BE49-F238E27FC236}">
                <a16:creationId xmlns:a16="http://schemas.microsoft.com/office/drawing/2014/main" id="{2AC12812-BACB-3071-2FE5-D670152B25C5}"/>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5" name="Rectangle 4">
            <a:extLst>
              <a:ext uri="{FF2B5EF4-FFF2-40B4-BE49-F238E27FC236}">
                <a16:creationId xmlns:a16="http://schemas.microsoft.com/office/drawing/2014/main" id="{4D1D3449-A0E2-8199-6473-E8AB5B09FB6F}"/>
              </a:ext>
            </a:extLst>
          </p:cNvPr>
          <p:cNvSpPr/>
          <p:nvPr/>
        </p:nvSpPr>
        <p:spPr>
          <a:xfrm>
            <a:off x="10424864" y="2858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2269210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5D9A443-E8EE-B340-8811-9713D912B933}"/>
              </a:ext>
            </a:extLst>
          </p:cNvPr>
          <p:cNvSpPr>
            <a:spLocks noGrp="1"/>
          </p:cNvSpPr>
          <p:nvPr>
            <p:ph idx="1"/>
          </p:nvPr>
        </p:nvSpPr>
        <p:spPr>
          <a:xfrm>
            <a:off x="354178" y="1412776"/>
            <a:ext cx="7181981" cy="5688632"/>
          </a:xfrm>
        </p:spPr>
        <p:txBody>
          <a:bodyPr>
            <a:normAutofit fontScale="70000" lnSpcReduction="20000"/>
          </a:bodyPr>
          <a:lstStyle/>
          <a:p>
            <a:pPr marL="0" indent="0">
              <a:buNone/>
            </a:pPr>
            <a:r>
              <a:rPr lang="en-GB" sz="4600" b="1" dirty="0">
                <a:latin typeface="Helvetica Light" panose="020B0403020202020204" pitchFamily="34" charset="0"/>
              </a:rPr>
              <a:t>Researching and decision making</a:t>
            </a:r>
          </a:p>
          <a:p>
            <a:pPr marL="0" indent="0">
              <a:buNone/>
            </a:pPr>
            <a:r>
              <a:rPr lang="en-GB" sz="4600" dirty="0">
                <a:latin typeface="Helvetica Light" panose="020B0403020202020204" pitchFamily="34" charset="0"/>
              </a:rPr>
              <a:t>As responsible citizens we need to use our scientific knowledge and skills to help us make decisions that might affect:</a:t>
            </a:r>
          </a:p>
          <a:p>
            <a:r>
              <a:rPr lang="en-GB" sz="4600" dirty="0">
                <a:latin typeface="Helvetica Light" panose="020B0403020202020204" pitchFamily="34" charset="0"/>
              </a:rPr>
              <a:t>Bees</a:t>
            </a:r>
          </a:p>
          <a:p>
            <a:r>
              <a:rPr lang="en-GB" sz="4600" dirty="0">
                <a:latin typeface="Helvetica Light" panose="020B0403020202020204" pitchFamily="34" charset="0"/>
              </a:rPr>
              <a:t>Vaccines</a:t>
            </a:r>
          </a:p>
          <a:p>
            <a:r>
              <a:rPr lang="en-GB" sz="4600" dirty="0">
                <a:latin typeface="Helvetica Light" panose="020B0403020202020204" pitchFamily="34" charset="0"/>
              </a:rPr>
              <a:t>Downs screening</a:t>
            </a:r>
          </a:p>
          <a:p>
            <a:r>
              <a:rPr lang="en-GB" sz="4600" dirty="0">
                <a:latin typeface="Helvetica Light" panose="020B0403020202020204" pitchFamily="34" charset="0"/>
              </a:rPr>
              <a:t>GM products</a:t>
            </a:r>
          </a:p>
          <a:p>
            <a:r>
              <a:rPr lang="en-GB" sz="4600" dirty="0">
                <a:latin typeface="Helvetica Light" panose="020B0403020202020204" pitchFamily="34" charset="0"/>
              </a:rPr>
              <a:t>Animal testing</a:t>
            </a:r>
          </a:p>
          <a:p>
            <a:r>
              <a:rPr lang="en-GB" sz="4600" dirty="0">
                <a:latin typeface="Helvetica Light" panose="020B0403020202020204" pitchFamily="34" charset="0"/>
              </a:rPr>
              <a:t>Vegetarian/veganism</a:t>
            </a:r>
          </a:p>
          <a:p>
            <a:r>
              <a:rPr lang="en-GB" sz="4600" dirty="0">
                <a:latin typeface="Helvetica Light" panose="020B0403020202020204" pitchFamily="34" charset="0"/>
              </a:rPr>
              <a:t>Diesel vs hybrid cars</a:t>
            </a:r>
          </a:p>
          <a:p>
            <a:pPr marL="0" indent="0">
              <a:buNone/>
            </a:pPr>
            <a:endParaRPr lang="en-GB" sz="3600" dirty="0"/>
          </a:p>
        </p:txBody>
      </p:sp>
      <p:pic>
        <p:nvPicPr>
          <p:cNvPr id="17" name="Picture 16"/>
          <p:cNvPicPr>
            <a:picLocks noChangeAspect="1"/>
          </p:cNvPicPr>
          <p:nvPr/>
        </p:nvPicPr>
        <p:blipFill>
          <a:blip r:embed="rId3"/>
          <a:stretch>
            <a:fillRect/>
          </a:stretch>
        </p:blipFill>
        <p:spPr>
          <a:xfrm>
            <a:off x="7823819" y="3140968"/>
            <a:ext cx="3864075" cy="2846437"/>
          </a:xfrm>
          <a:prstGeom prst="rect">
            <a:avLst/>
          </a:prstGeom>
        </p:spPr>
      </p:pic>
      <p:sp>
        <p:nvSpPr>
          <p:cNvPr id="6" name="Title 1">
            <a:extLst>
              <a:ext uri="{FF2B5EF4-FFF2-40B4-BE49-F238E27FC236}">
                <a16:creationId xmlns:a16="http://schemas.microsoft.com/office/drawing/2014/main" id="{C79FDF66-167F-6741-8DBD-E593861A4A16}"/>
              </a:ext>
            </a:extLst>
          </p:cNvPr>
          <p:cNvSpPr>
            <a:spLocks noGrp="1"/>
          </p:cNvSpPr>
          <p:nvPr>
            <p:ph type="title"/>
          </p:nvPr>
        </p:nvSpPr>
        <p:spPr>
          <a:xfrm>
            <a:off x="0" y="0"/>
            <a:ext cx="7906908" cy="1325563"/>
          </a:xfrm>
          <a:solidFill>
            <a:srgbClr val="7030A0"/>
          </a:solidFill>
        </p:spPr>
        <p:txBody>
          <a:bodyPr/>
          <a:lstStyle/>
          <a:p>
            <a:pPr algn="ctr"/>
            <a:r>
              <a:rPr lang="en-GB" dirty="0">
                <a:solidFill>
                  <a:schemeClr val="bg1"/>
                </a:solidFill>
                <a:latin typeface="Helvetica Light" panose="020B0403020202020204" pitchFamily="34" charset="0"/>
              </a:rPr>
              <a:t>How does science develop character and culture?</a:t>
            </a:r>
          </a:p>
        </p:txBody>
      </p:sp>
      <p:pic>
        <p:nvPicPr>
          <p:cNvPr id="7" name="Picture 6">
            <a:extLst>
              <a:ext uri="{FF2B5EF4-FFF2-40B4-BE49-F238E27FC236}">
                <a16:creationId xmlns:a16="http://schemas.microsoft.com/office/drawing/2014/main" id="{B41DAA7D-A8D0-4BB6-B2FA-8D96C8505D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2" name="Rectangle 1">
            <a:extLst>
              <a:ext uri="{FF2B5EF4-FFF2-40B4-BE49-F238E27FC236}">
                <a16:creationId xmlns:a16="http://schemas.microsoft.com/office/drawing/2014/main" id="{43003647-F9B2-58F0-332D-A655934DD212}"/>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4042856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30592F-CD49-41A6-BCAF-46A2709636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9088019" y="1052736"/>
            <a:ext cx="3842912" cy="3842912"/>
          </a:xfrm>
          <a:prstGeom prst="rect">
            <a:avLst/>
          </a:prstGeom>
        </p:spPr>
      </p:pic>
      <p:sp>
        <p:nvSpPr>
          <p:cNvPr id="8" name="Content Placeholder 2">
            <a:extLst>
              <a:ext uri="{FF2B5EF4-FFF2-40B4-BE49-F238E27FC236}">
                <a16:creationId xmlns:a16="http://schemas.microsoft.com/office/drawing/2014/main" id="{A5D9A443-E8EE-B340-8811-9713D912B933}"/>
              </a:ext>
            </a:extLst>
          </p:cNvPr>
          <p:cNvSpPr>
            <a:spLocks noGrp="1"/>
          </p:cNvSpPr>
          <p:nvPr>
            <p:ph idx="1"/>
          </p:nvPr>
        </p:nvSpPr>
        <p:spPr>
          <a:xfrm>
            <a:off x="263352" y="1556792"/>
            <a:ext cx="10062302" cy="5040560"/>
          </a:xfrm>
        </p:spPr>
        <p:txBody>
          <a:bodyPr>
            <a:normAutofit fontScale="77500" lnSpcReduction="20000"/>
          </a:bodyPr>
          <a:lstStyle/>
          <a:p>
            <a:pPr marL="0" indent="0">
              <a:buNone/>
            </a:pPr>
            <a:r>
              <a:rPr lang="en-GB" sz="3600" b="1" dirty="0">
                <a:latin typeface="Helvetica Light" panose="020B0403020202020204" pitchFamily="34" charset="0"/>
              </a:rPr>
              <a:t>You decide</a:t>
            </a:r>
          </a:p>
          <a:p>
            <a:pPr marL="0" indent="0">
              <a:buNone/>
            </a:pPr>
            <a:r>
              <a:rPr lang="en-GB" sz="3600" dirty="0">
                <a:latin typeface="Helvetica Light" panose="020B0403020202020204" pitchFamily="34" charset="0"/>
              </a:rPr>
              <a:t>Each research group will get two minutes to present their topic to the class:</a:t>
            </a:r>
          </a:p>
          <a:p>
            <a:pPr marL="0" indent="0">
              <a:buNone/>
            </a:pPr>
            <a:endParaRPr lang="en-GB" sz="3600" dirty="0">
              <a:latin typeface="Helvetica Light" panose="020B0403020202020204" pitchFamily="34" charset="0"/>
            </a:endParaRPr>
          </a:p>
          <a:p>
            <a:pPr marL="742950" indent="-742950">
              <a:buFont typeface="+mj-lt"/>
              <a:buAutoNum type="arabicPeriod"/>
            </a:pPr>
            <a:r>
              <a:rPr lang="en-GB" sz="3600" dirty="0">
                <a:latin typeface="Helvetica Light" panose="020B0403020202020204" pitchFamily="34" charset="0"/>
              </a:rPr>
              <a:t>You must present facts.</a:t>
            </a:r>
          </a:p>
          <a:p>
            <a:pPr marL="742950" indent="-742950">
              <a:buFont typeface="+mj-lt"/>
              <a:buAutoNum type="arabicPeriod"/>
            </a:pPr>
            <a:r>
              <a:rPr lang="en-GB" sz="3600" dirty="0">
                <a:latin typeface="Helvetica Light" panose="020B0403020202020204" pitchFamily="34" charset="0"/>
              </a:rPr>
              <a:t>You must present reasons for and against.</a:t>
            </a:r>
          </a:p>
          <a:p>
            <a:pPr marL="742950" indent="-742950">
              <a:buFont typeface="+mj-lt"/>
              <a:buAutoNum type="arabicPeriod"/>
            </a:pPr>
            <a:r>
              <a:rPr lang="en-GB" sz="3600" dirty="0">
                <a:latin typeface="Helvetica Light" panose="020B0403020202020204" pitchFamily="34" charset="0"/>
              </a:rPr>
              <a:t>You must not give your opinion.</a:t>
            </a:r>
          </a:p>
          <a:p>
            <a:pPr marL="0" indent="0">
              <a:buNone/>
            </a:pPr>
            <a:endParaRPr lang="en-GB" sz="3600" dirty="0">
              <a:latin typeface="Helvetica Light" panose="020B0403020202020204" pitchFamily="34" charset="0"/>
            </a:endParaRPr>
          </a:p>
          <a:p>
            <a:pPr marL="0" indent="0">
              <a:buNone/>
            </a:pPr>
            <a:r>
              <a:rPr lang="en-GB" sz="3600" dirty="0">
                <a:latin typeface="Helvetica Light" panose="020B0403020202020204" pitchFamily="34" charset="0"/>
              </a:rPr>
              <a:t>Once each group has presented, the class will then vote, giving their own opinions based on the evidence presented.</a:t>
            </a:r>
          </a:p>
          <a:p>
            <a:pPr marL="0" indent="0">
              <a:buNone/>
            </a:pPr>
            <a:endParaRPr lang="en-GB" sz="3600" dirty="0">
              <a:latin typeface="Helvetica Light" panose="020B0403020202020204" pitchFamily="34" charset="0"/>
            </a:endParaRPr>
          </a:p>
          <a:p>
            <a:pPr marL="0" indent="0">
              <a:buNone/>
            </a:pPr>
            <a:r>
              <a:rPr lang="en-GB" sz="3600" dirty="0">
                <a:latin typeface="Helvetica Light" panose="020B0403020202020204" pitchFamily="34" charset="0"/>
              </a:rPr>
              <a:t>We will then discuss questions after all groups have presented.</a:t>
            </a:r>
          </a:p>
          <a:p>
            <a:pPr marL="0" indent="0">
              <a:buNone/>
            </a:pPr>
            <a:endParaRPr lang="en-GB" sz="3600" dirty="0"/>
          </a:p>
        </p:txBody>
      </p:sp>
      <p:sp>
        <p:nvSpPr>
          <p:cNvPr id="6" name="Title 1">
            <a:extLst>
              <a:ext uri="{FF2B5EF4-FFF2-40B4-BE49-F238E27FC236}">
                <a16:creationId xmlns:a16="http://schemas.microsoft.com/office/drawing/2014/main" id="{C79FDF66-167F-6741-8DBD-E593861A4A16}"/>
              </a:ext>
            </a:extLst>
          </p:cNvPr>
          <p:cNvSpPr>
            <a:spLocks noGrp="1"/>
          </p:cNvSpPr>
          <p:nvPr>
            <p:ph type="title"/>
          </p:nvPr>
        </p:nvSpPr>
        <p:spPr>
          <a:xfrm>
            <a:off x="0" y="0"/>
            <a:ext cx="7906908" cy="1325563"/>
          </a:xfrm>
          <a:solidFill>
            <a:srgbClr val="7030A0"/>
          </a:solidFill>
        </p:spPr>
        <p:txBody>
          <a:bodyPr/>
          <a:lstStyle/>
          <a:p>
            <a:pPr algn="ctr"/>
            <a:r>
              <a:rPr lang="en-GB" dirty="0">
                <a:solidFill>
                  <a:schemeClr val="bg1"/>
                </a:solidFill>
                <a:latin typeface="Helvetica Light" panose="020B0403020202020204" pitchFamily="34" charset="0"/>
              </a:rPr>
              <a:t>How does science develop character and culture?</a:t>
            </a:r>
          </a:p>
        </p:txBody>
      </p:sp>
      <p:sp>
        <p:nvSpPr>
          <p:cNvPr id="2" name="Rectangle 1">
            <a:extLst>
              <a:ext uri="{FF2B5EF4-FFF2-40B4-BE49-F238E27FC236}">
                <a16:creationId xmlns:a16="http://schemas.microsoft.com/office/drawing/2014/main" id="{6C124395-AADC-A80F-451F-EC385B14804D}"/>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3796249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852" y="237809"/>
            <a:ext cx="7972796" cy="1027584"/>
          </a:xfrm>
        </p:spPr>
        <p:txBody>
          <a:bodyPr>
            <a:normAutofit/>
          </a:bodyPr>
          <a:lstStyle/>
          <a:p>
            <a:r>
              <a:rPr lang="en-GB" dirty="0"/>
              <a:t>Success Criteria</a:t>
            </a:r>
          </a:p>
        </p:txBody>
      </p:sp>
      <p:sp>
        <p:nvSpPr>
          <p:cNvPr id="7" name="Text Placeholder 6"/>
          <p:cNvSpPr>
            <a:spLocks noGrp="1"/>
          </p:cNvSpPr>
          <p:nvPr>
            <p:ph type="body" sz="half" idx="2"/>
          </p:nvPr>
        </p:nvSpPr>
        <p:spPr>
          <a:xfrm>
            <a:off x="839788" y="1283046"/>
            <a:ext cx="10656812" cy="4882257"/>
          </a:xfrm>
          <a:ln>
            <a:solidFill>
              <a:srgbClr val="7030A0"/>
            </a:solidFill>
          </a:ln>
        </p:spPr>
        <p:txBody>
          <a:bodyPr>
            <a:normAutofit/>
          </a:bodyPr>
          <a:lstStyle/>
          <a:p>
            <a:pPr marL="457200" indent="-457200">
              <a:buFont typeface="+mj-lt"/>
              <a:buAutoNum type="arabicPeriod"/>
            </a:pPr>
            <a:r>
              <a:rPr lang="en-GB" sz="2400" dirty="0"/>
              <a:t>Bees</a:t>
            </a:r>
          </a:p>
          <a:p>
            <a:endParaRPr lang="en-GB" sz="2400" dirty="0"/>
          </a:p>
          <a:p>
            <a:r>
              <a:rPr lang="en-GB" sz="2400" dirty="0"/>
              <a:t>The bee population has been rapidly declining for a number of years.</a:t>
            </a:r>
          </a:p>
          <a:p>
            <a:endParaRPr lang="en-GB" sz="2400" dirty="0"/>
          </a:p>
          <a:p>
            <a:r>
              <a:rPr lang="en-GB" sz="2400" dirty="0"/>
              <a:t>Use your research grid to complete the following success criteria:</a:t>
            </a:r>
          </a:p>
          <a:p>
            <a:pPr marL="457200" indent="-457200">
              <a:buAutoNum type="arabicPeriod"/>
            </a:pPr>
            <a:r>
              <a:rPr lang="en-GB" sz="2400" dirty="0"/>
              <a:t>State why bees so important to humans.</a:t>
            </a:r>
          </a:p>
          <a:p>
            <a:pPr marL="457200" indent="-457200">
              <a:buAutoNum type="arabicPeriod"/>
            </a:pPr>
            <a:r>
              <a:rPr lang="en-GB" sz="2400" dirty="0"/>
              <a:t>Describe some of the reasons bees might be decreasing.</a:t>
            </a:r>
          </a:p>
          <a:p>
            <a:pPr marL="457200" indent="-457200">
              <a:buAutoNum type="arabicPeriod"/>
            </a:pPr>
            <a:r>
              <a:rPr lang="en-GB" sz="2400" dirty="0"/>
              <a:t>Explain why this could be a problem to humans in the future.</a:t>
            </a:r>
          </a:p>
          <a:p>
            <a:pPr marL="457200" indent="-457200">
              <a:buAutoNum type="arabicPeriod"/>
            </a:pPr>
            <a:r>
              <a:rPr lang="en-GB" sz="2400" dirty="0"/>
              <a:t>Suggest how we can try to avoid/reduce/improve this situation.</a:t>
            </a:r>
          </a:p>
          <a:p>
            <a:pPr marL="457200" indent="-457200">
              <a:buAutoNum type="arabicPeriod"/>
            </a:pPr>
            <a:r>
              <a:rPr lang="en-GB" sz="2400" dirty="0"/>
              <a:t>Identify five ways this topic links to ideas you have learned about in science lessons.</a:t>
            </a:r>
          </a:p>
        </p:txBody>
      </p:sp>
      <p:pic>
        <p:nvPicPr>
          <p:cNvPr id="3" name="Picture 2"/>
          <p:cNvPicPr>
            <a:picLocks noChangeAspect="1"/>
          </p:cNvPicPr>
          <p:nvPr/>
        </p:nvPicPr>
        <p:blipFill>
          <a:blip r:embed="rId2"/>
          <a:stretch>
            <a:fillRect/>
          </a:stretch>
        </p:blipFill>
        <p:spPr>
          <a:xfrm>
            <a:off x="9192344" y="3212976"/>
            <a:ext cx="2619375" cy="1743075"/>
          </a:xfrm>
          <a:prstGeom prst="rect">
            <a:avLst/>
          </a:prstGeom>
        </p:spPr>
      </p:pic>
      <p:pic>
        <p:nvPicPr>
          <p:cNvPr id="6" name="Picture 5">
            <a:extLst>
              <a:ext uri="{FF2B5EF4-FFF2-40B4-BE49-F238E27FC236}">
                <a16:creationId xmlns:a16="http://schemas.microsoft.com/office/drawing/2014/main" id="{4DCB3262-DE2C-4E07-8A9C-CA54419882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4" name="Rectangle 3">
            <a:extLst>
              <a:ext uri="{FF2B5EF4-FFF2-40B4-BE49-F238E27FC236}">
                <a16:creationId xmlns:a16="http://schemas.microsoft.com/office/drawing/2014/main" id="{153A25E0-EC00-C3C0-ECB0-ECD65B0AF751}"/>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28969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688288" y="2636911"/>
            <a:ext cx="3259063" cy="2441151"/>
          </a:xfrm>
          <a:prstGeom prst="rect">
            <a:avLst/>
          </a:prstGeom>
        </p:spPr>
      </p:pic>
      <p:sp>
        <p:nvSpPr>
          <p:cNvPr id="2" name="Title 1"/>
          <p:cNvSpPr>
            <a:spLocks noGrp="1"/>
          </p:cNvSpPr>
          <p:nvPr>
            <p:ph type="title"/>
          </p:nvPr>
        </p:nvSpPr>
        <p:spPr>
          <a:xfrm>
            <a:off x="836852" y="237809"/>
            <a:ext cx="7972796" cy="1027584"/>
          </a:xfrm>
        </p:spPr>
        <p:txBody>
          <a:bodyPr>
            <a:normAutofit/>
          </a:bodyPr>
          <a:lstStyle/>
          <a:p>
            <a:r>
              <a:rPr lang="en-GB" dirty="0"/>
              <a:t>Success Criteria</a:t>
            </a:r>
          </a:p>
        </p:txBody>
      </p:sp>
      <p:sp>
        <p:nvSpPr>
          <p:cNvPr id="7" name="Text Placeholder 6"/>
          <p:cNvSpPr>
            <a:spLocks noGrp="1"/>
          </p:cNvSpPr>
          <p:nvPr>
            <p:ph type="body" sz="half" idx="2"/>
          </p:nvPr>
        </p:nvSpPr>
        <p:spPr>
          <a:xfrm>
            <a:off x="839788" y="1283046"/>
            <a:ext cx="10656812" cy="4882257"/>
          </a:xfrm>
          <a:ln>
            <a:solidFill>
              <a:srgbClr val="7030A0"/>
            </a:solidFill>
          </a:ln>
        </p:spPr>
        <p:txBody>
          <a:bodyPr>
            <a:normAutofit fontScale="92500"/>
          </a:bodyPr>
          <a:lstStyle/>
          <a:p>
            <a:r>
              <a:rPr lang="en-GB" sz="2400" dirty="0"/>
              <a:t>2. Vaccination</a:t>
            </a:r>
          </a:p>
          <a:p>
            <a:endParaRPr lang="en-GB" sz="2400" dirty="0"/>
          </a:p>
          <a:p>
            <a:r>
              <a:rPr lang="en-GB" sz="2400" dirty="0"/>
              <a:t>Some people think vaccinations are unnecessary and that we don’t need to give them to children.</a:t>
            </a:r>
          </a:p>
          <a:p>
            <a:endParaRPr lang="en-GB" sz="2400" dirty="0"/>
          </a:p>
          <a:p>
            <a:r>
              <a:rPr lang="en-GB" sz="2400" dirty="0"/>
              <a:t>Use your research grid to complete the following success criteria:</a:t>
            </a:r>
          </a:p>
          <a:p>
            <a:pPr marL="457200" indent="-457200">
              <a:buAutoNum type="arabicPeriod"/>
            </a:pPr>
            <a:r>
              <a:rPr lang="en-GB" sz="2400" dirty="0"/>
              <a:t>State what vaccines do for our bodies.</a:t>
            </a:r>
          </a:p>
          <a:p>
            <a:pPr marL="457200" indent="-457200">
              <a:buAutoNum type="arabicPeriod"/>
            </a:pPr>
            <a:r>
              <a:rPr lang="en-GB" sz="2400" dirty="0"/>
              <a:t>Describe how vaccines provide immunity.</a:t>
            </a:r>
          </a:p>
          <a:p>
            <a:pPr marL="457200" indent="-457200">
              <a:buAutoNum type="arabicPeriod"/>
            </a:pPr>
            <a:r>
              <a:rPr lang="en-GB" sz="2400" dirty="0"/>
              <a:t>Explain why some people think vaccines are unnecessary or harmful.</a:t>
            </a:r>
          </a:p>
          <a:p>
            <a:pPr marL="457200" indent="-457200">
              <a:buAutoNum type="arabicPeriod"/>
            </a:pPr>
            <a:r>
              <a:rPr lang="en-GB" sz="2400" dirty="0"/>
              <a:t>Explain some of the risks and consequences of not having vaccines (hint: research measles, polio and small pox).</a:t>
            </a:r>
          </a:p>
          <a:p>
            <a:pPr marL="457200" indent="-457200">
              <a:buAutoNum type="arabicPeriod"/>
            </a:pPr>
            <a:r>
              <a:rPr lang="en-GB" sz="2400" dirty="0"/>
              <a:t>Identify five ways this topic links to ideas you have learned about in science lessons.</a:t>
            </a:r>
          </a:p>
        </p:txBody>
      </p:sp>
      <p:pic>
        <p:nvPicPr>
          <p:cNvPr id="6" name="Picture 5">
            <a:extLst>
              <a:ext uri="{FF2B5EF4-FFF2-40B4-BE49-F238E27FC236}">
                <a16:creationId xmlns:a16="http://schemas.microsoft.com/office/drawing/2014/main" id="{8EBEA268-5DBC-4FA3-94D5-FEA9DCED36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4" name="Rectangle 3">
            <a:extLst>
              <a:ext uri="{FF2B5EF4-FFF2-40B4-BE49-F238E27FC236}">
                <a16:creationId xmlns:a16="http://schemas.microsoft.com/office/drawing/2014/main" id="{79BEAD73-298E-1D22-9815-D205949B8EAE}"/>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335891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852" y="237809"/>
            <a:ext cx="7972796" cy="1027584"/>
          </a:xfrm>
        </p:spPr>
        <p:txBody>
          <a:bodyPr>
            <a:normAutofit/>
          </a:bodyPr>
          <a:lstStyle/>
          <a:p>
            <a:r>
              <a:rPr lang="en-GB" dirty="0"/>
              <a:t>Success Criteria</a:t>
            </a:r>
          </a:p>
        </p:txBody>
      </p:sp>
      <p:sp>
        <p:nvSpPr>
          <p:cNvPr id="7" name="Text Placeholder 6"/>
          <p:cNvSpPr>
            <a:spLocks noGrp="1"/>
          </p:cNvSpPr>
          <p:nvPr>
            <p:ph type="body" sz="half" idx="2"/>
          </p:nvPr>
        </p:nvSpPr>
        <p:spPr>
          <a:xfrm>
            <a:off x="839788" y="1283046"/>
            <a:ext cx="10656812" cy="4882257"/>
          </a:xfrm>
          <a:ln>
            <a:solidFill>
              <a:srgbClr val="7030A0"/>
            </a:solidFill>
          </a:ln>
        </p:spPr>
        <p:txBody>
          <a:bodyPr>
            <a:normAutofit/>
          </a:bodyPr>
          <a:lstStyle/>
          <a:p>
            <a:r>
              <a:rPr lang="en-GB" sz="2400" dirty="0"/>
              <a:t>3. Downs Syndrome screening</a:t>
            </a:r>
          </a:p>
          <a:p>
            <a:endParaRPr lang="en-GB" sz="2400" dirty="0"/>
          </a:p>
          <a:p>
            <a:r>
              <a:rPr lang="en-GB" sz="2400" dirty="0"/>
              <a:t>Downs Syndrome is a genetic disorder that people are born with. Pregnant women can have their babies tested for Downs Syndrome.</a:t>
            </a:r>
          </a:p>
          <a:p>
            <a:endParaRPr lang="en-GB" sz="2400" dirty="0"/>
          </a:p>
          <a:p>
            <a:r>
              <a:rPr lang="en-GB" sz="2400" dirty="0"/>
              <a:t>Use your research grid to complete the following success criteria:</a:t>
            </a:r>
          </a:p>
          <a:p>
            <a:pPr marL="457200" indent="-457200">
              <a:buAutoNum type="arabicPeriod"/>
            </a:pPr>
            <a:r>
              <a:rPr lang="en-GB" sz="2400" dirty="0"/>
              <a:t>Describe how Downs Syndrome affects people.</a:t>
            </a:r>
          </a:p>
          <a:p>
            <a:pPr marL="457200" indent="-457200">
              <a:buAutoNum type="arabicPeriod"/>
            </a:pPr>
            <a:r>
              <a:rPr lang="en-GB" sz="2400" dirty="0"/>
              <a:t>Explain some of the risks of amniocentesis.</a:t>
            </a:r>
          </a:p>
          <a:p>
            <a:pPr marL="457200" indent="-457200">
              <a:buAutoNum type="arabicPeriod"/>
            </a:pPr>
            <a:r>
              <a:rPr lang="en-GB" sz="2400" dirty="0"/>
              <a:t>Summarise the arguments for and against the testing for Downs Syndrome.</a:t>
            </a:r>
          </a:p>
          <a:p>
            <a:pPr marL="457200" indent="-457200">
              <a:buAutoNum type="arabicPeriod"/>
            </a:pPr>
            <a:r>
              <a:rPr lang="en-GB" sz="2400" dirty="0"/>
              <a:t>Identify five ways this topic links to ideas you have learned about in science lessons.</a:t>
            </a:r>
          </a:p>
        </p:txBody>
      </p:sp>
      <p:pic>
        <p:nvPicPr>
          <p:cNvPr id="3" name="Picture 2"/>
          <p:cNvPicPr>
            <a:picLocks noChangeAspect="1"/>
          </p:cNvPicPr>
          <p:nvPr/>
        </p:nvPicPr>
        <p:blipFill>
          <a:blip r:embed="rId2"/>
          <a:stretch>
            <a:fillRect/>
          </a:stretch>
        </p:blipFill>
        <p:spPr>
          <a:xfrm>
            <a:off x="9059744" y="2996952"/>
            <a:ext cx="2296383" cy="1440160"/>
          </a:xfrm>
          <a:prstGeom prst="rect">
            <a:avLst/>
          </a:prstGeom>
        </p:spPr>
      </p:pic>
      <p:pic>
        <p:nvPicPr>
          <p:cNvPr id="6" name="Picture 5">
            <a:extLst>
              <a:ext uri="{FF2B5EF4-FFF2-40B4-BE49-F238E27FC236}">
                <a16:creationId xmlns:a16="http://schemas.microsoft.com/office/drawing/2014/main" id="{07C8D161-0A49-47A0-BB0A-7285A37E3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4" name="Rectangle 3">
            <a:extLst>
              <a:ext uri="{FF2B5EF4-FFF2-40B4-BE49-F238E27FC236}">
                <a16:creationId xmlns:a16="http://schemas.microsoft.com/office/drawing/2014/main" id="{EFB87E51-DAA9-9314-1442-617EAC7C0CAE}"/>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159660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013308" y="3140968"/>
            <a:ext cx="2272384" cy="1512168"/>
          </a:xfrm>
          <a:prstGeom prst="rect">
            <a:avLst/>
          </a:prstGeom>
        </p:spPr>
      </p:pic>
      <p:sp>
        <p:nvSpPr>
          <p:cNvPr id="2" name="Title 1"/>
          <p:cNvSpPr>
            <a:spLocks noGrp="1"/>
          </p:cNvSpPr>
          <p:nvPr>
            <p:ph type="title"/>
          </p:nvPr>
        </p:nvSpPr>
        <p:spPr>
          <a:xfrm>
            <a:off x="836852" y="237809"/>
            <a:ext cx="7972796" cy="1027584"/>
          </a:xfrm>
        </p:spPr>
        <p:txBody>
          <a:bodyPr>
            <a:normAutofit/>
          </a:bodyPr>
          <a:lstStyle/>
          <a:p>
            <a:r>
              <a:rPr lang="en-GB" dirty="0"/>
              <a:t>Success Criteria</a:t>
            </a:r>
          </a:p>
        </p:txBody>
      </p:sp>
      <p:sp>
        <p:nvSpPr>
          <p:cNvPr id="7" name="Text Placeholder 6"/>
          <p:cNvSpPr>
            <a:spLocks noGrp="1"/>
          </p:cNvSpPr>
          <p:nvPr>
            <p:ph type="body" sz="half" idx="2"/>
          </p:nvPr>
        </p:nvSpPr>
        <p:spPr>
          <a:xfrm>
            <a:off x="839788" y="1283046"/>
            <a:ext cx="10656812" cy="4882257"/>
          </a:xfrm>
          <a:ln>
            <a:solidFill>
              <a:srgbClr val="7030A0"/>
            </a:solidFill>
          </a:ln>
        </p:spPr>
        <p:txBody>
          <a:bodyPr>
            <a:normAutofit lnSpcReduction="10000"/>
          </a:bodyPr>
          <a:lstStyle/>
          <a:p>
            <a:r>
              <a:rPr lang="en-GB" sz="2400" dirty="0"/>
              <a:t>4. GM Products</a:t>
            </a:r>
          </a:p>
          <a:p>
            <a:endParaRPr lang="en-GB" sz="2400" dirty="0"/>
          </a:p>
          <a:p>
            <a:r>
              <a:rPr lang="en-GB" sz="2400" dirty="0"/>
              <a:t>We can now change the genes of plants and animals to produce healthier, cheaper and larger quantities of food.</a:t>
            </a:r>
          </a:p>
          <a:p>
            <a:endParaRPr lang="en-GB" sz="2400" dirty="0"/>
          </a:p>
          <a:p>
            <a:r>
              <a:rPr lang="en-GB" sz="2400" dirty="0"/>
              <a:t>Use your research grid to complete the following success criteria:</a:t>
            </a:r>
          </a:p>
          <a:p>
            <a:pPr marL="457200" indent="-457200">
              <a:buAutoNum type="arabicPeriod"/>
            </a:pPr>
            <a:r>
              <a:rPr lang="en-GB" sz="2400" dirty="0"/>
              <a:t>Describe what GM or genetic engineering does to a cell.</a:t>
            </a:r>
          </a:p>
          <a:p>
            <a:pPr marL="457200" indent="-457200">
              <a:buAutoNum type="arabicPeriod"/>
            </a:pPr>
            <a:r>
              <a:rPr lang="en-GB" sz="2400" dirty="0"/>
              <a:t>Describe the arguments for and against GM.</a:t>
            </a:r>
          </a:p>
          <a:p>
            <a:pPr marL="457200" indent="-457200">
              <a:buAutoNum type="arabicPeriod"/>
            </a:pPr>
            <a:r>
              <a:rPr lang="en-GB" sz="2400" dirty="0"/>
              <a:t>Explain why this could be a problem to humans in the future.</a:t>
            </a:r>
          </a:p>
          <a:p>
            <a:pPr marL="457200" indent="-457200">
              <a:buAutoNum type="arabicPeriod"/>
            </a:pPr>
            <a:r>
              <a:rPr lang="en-GB" sz="2400" dirty="0"/>
              <a:t>Suggest how we can try to avoid/reduce/improve this situation.</a:t>
            </a:r>
          </a:p>
          <a:p>
            <a:pPr marL="457200" indent="-457200">
              <a:buAutoNum type="arabicPeriod"/>
            </a:pPr>
            <a:r>
              <a:rPr lang="en-GB" sz="2400" dirty="0"/>
              <a:t>Identify five ways this topic links to ideas you have learned about in science lessons.</a:t>
            </a:r>
          </a:p>
        </p:txBody>
      </p:sp>
      <p:pic>
        <p:nvPicPr>
          <p:cNvPr id="6" name="Picture 5">
            <a:extLst>
              <a:ext uri="{FF2B5EF4-FFF2-40B4-BE49-F238E27FC236}">
                <a16:creationId xmlns:a16="http://schemas.microsoft.com/office/drawing/2014/main" id="{CE77A76A-2E39-44DC-B06B-1D83956AB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4" name="Rectangle 3">
            <a:extLst>
              <a:ext uri="{FF2B5EF4-FFF2-40B4-BE49-F238E27FC236}">
                <a16:creationId xmlns:a16="http://schemas.microsoft.com/office/drawing/2014/main" id="{00DA19E5-E277-9236-E5A9-6573F00F1959}"/>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5" name="Rectangle 4">
            <a:extLst>
              <a:ext uri="{FF2B5EF4-FFF2-40B4-BE49-F238E27FC236}">
                <a16:creationId xmlns:a16="http://schemas.microsoft.com/office/drawing/2014/main" id="{FEBB4644-13B5-DAA7-2FC6-6CA7BADFF4BB}"/>
              </a:ext>
            </a:extLst>
          </p:cNvPr>
          <p:cNvSpPr/>
          <p:nvPr/>
        </p:nvSpPr>
        <p:spPr>
          <a:xfrm>
            <a:off x="10424864" y="285866"/>
            <a:ext cx="1474023" cy="9795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234138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336360" y="3068960"/>
            <a:ext cx="2042508" cy="1256928"/>
          </a:xfrm>
          <a:prstGeom prst="rect">
            <a:avLst/>
          </a:prstGeom>
        </p:spPr>
      </p:pic>
      <p:sp>
        <p:nvSpPr>
          <p:cNvPr id="2" name="Title 1"/>
          <p:cNvSpPr>
            <a:spLocks noGrp="1"/>
          </p:cNvSpPr>
          <p:nvPr>
            <p:ph type="title"/>
          </p:nvPr>
        </p:nvSpPr>
        <p:spPr>
          <a:xfrm>
            <a:off x="836852" y="237809"/>
            <a:ext cx="7972796" cy="1027584"/>
          </a:xfrm>
        </p:spPr>
        <p:txBody>
          <a:bodyPr>
            <a:normAutofit/>
          </a:bodyPr>
          <a:lstStyle/>
          <a:p>
            <a:r>
              <a:rPr lang="en-GB" dirty="0"/>
              <a:t>Success Criteria</a:t>
            </a:r>
          </a:p>
        </p:txBody>
      </p:sp>
      <p:sp>
        <p:nvSpPr>
          <p:cNvPr id="7" name="Text Placeholder 6"/>
          <p:cNvSpPr>
            <a:spLocks noGrp="1"/>
          </p:cNvSpPr>
          <p:nvPr>
            <p:ph type="body" sz="half" idx="2"/>
          </p:nvPr>
        </p:nvSpPr>
        <p:spPr>
          <a:xfrm>
            <a:off x="839788" y="1283046"/>
            <a:ext cx="10656812" cy="5170290"/>
          </a:xfrm>
          <a:ln>
            <a:solidFill>
              <a:srgbClr val="7030A0"/>
            </a:solidFill>
          </a:ln>
        </p:spPr>
        <p:txBody>
          <a:bodyPr>
            <a:normAutofit lnSpcReduction="10000"/>
          </a:bodyPr>
          <a:lstStyle/>
          <a:p>
            <a:r>
              <a:rPr lang="en-GB" sz="2400" dirty="0"/>
              <a:t>5. Animal Testing</a:t>
            </a:r>
          </a:p>
          <a:p>
            <a:endParaRPr lang="en-GB" sz="2400" dirty="0"/>
          </a:p>
          <a:p>
            <a:r>
              <a:rPr lang="en-GB" sz="2400" dirty="0"/>
              <a:t>Scientists have used animals to test new products for nearly 100 years. Examples of things that have been tested on animals include: cosmetics (make up), organ transplants and vaccines.</a:t>
            </a:r>
          </a:p>
          <a:p>
            <a:endParaRPr lang="en-GB" sz="2400" dirty="0"/>
          </a:p>
          <a:p>
            <a:endParaRPr lang="en-GB" sz="2400" dirty="0"/>
          </a:p>
          <a:p>
            <a:r>
              <a:rPr lang="en-GB" sz="2400" dirty="0"/>
              <a:t>Use your research grid to complete the following success criteria:</a:t>
            </a:r>
          </a:p>
          <a:p>
            <a:pPr marL="457200" indent="-457200">
              <a:buAutoNum type="arabicPeriod"/>
            </a:pPr>
            <a:r>
              <a:rPr lang="en-GB" sz="2400" dirty="0"/>
              <a:t>Give a range of examples of where animal testing is important to humans.</a:t>
            </a:r>
          </a:p>
          <a:p>
            <a:pPr marL="457200" indent="-457200">
              <a:buAutoNum type="arabicPeriod"/>
            </a:pPr>
            <a:r>
              <a:rPr lang="en-GB" sz="2400" dirty="0"/>
              <a:t>Describe why some people disagree with this.</a:t>
            </a:r>
          </a:p>
          <a:p>
            <a:pPr marL="457200" indent="-457200">
              <a:buAutoNum type="arabicPeriod"/>
            </a:pPr>
            <a:r>
              <a:rPr lang="en-GB" sz="2400" dirty="0"/>
              <a:t>Suggest how we can try to avoid/reduce/improve this situation.</a:t>
            </a:r>
          </a:p>
          <a:p>
            <a:pPr marL="457200" indent="-457200">
              <a:buAutoNum type="arabicPeriod"/>
            </a:pPr>
            <a:r>
              <a:rPr lang="en-GB" sz="2400" dirty="0"/>
              <a:t>Identify five ways this topic links to ideas you have learned about in science lessons.</a:t>
            </a:r>
          </a:p>
        </p:txBody>
      </p:sp>
      <p:pic>
        <p:nvPicPr>
          <p:cNvPr id="6" name="Picture 5">
            <a:extLst>
              <a:ext uri="{FF2B5EF4-FFF2-40B4-BE49-F238E27FC236}">
                <a16:creationId xmlns:a16="http://schemas.microsoft.com/office/drawing/2014/main" id="{3B196541-7472-4051-A1A4-DBEBE653A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4" name="Rectangle 3">
            <a:extLst>
              <a:ext uri="{FF2B5EF4-FFF2-40B4-BE49-F238E27FC236}">
                <a16:creationId xmlns:a16="http://schemas.microsoft.com/office/drawing/2014/main" id="{4F69C095-E14C-5B66-7F44-3F59ACAFD834}"/>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5" name="Rectangle 4">
            <a:extLst>
              <a:ext uri="{FF2B5EF4-FFF2-40B4-BE49-F238E27FC236}">
                <a16:creationId xmlns:a16="http://schemas.microsoft.com/office/drawing/2014/main" id="{94060337-163B-E2D6-7B8A-E79F845F7F3D}"/>
              </a:ext>
            </a:extLst>
          </p:cNvPr>
          <p:cNvSpPr/>
          <p:nvPr/>
        </p:nvSpPr>
        <p:spPr>
          <a:xfrm>
            <a:off x="10424864" y="285865"/>
            <a:ext cx="1474023" cy="8953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387947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852" y="237809"/>
            <a:ext cx="7972796" cy="1027584"/>
          </a:xfrm>
        </p:spPr>
        <p:txBody>
          <a:bodyPr>
            <a:normAutofit/>
          </a:bodyPr>
          <a:lstStyle/>
          <a:p>
            <a:r>
              <a:rPr lang="en-GB" dirty="0"/>
              <a:t>Success Criteria</a:t>
            </a:r>
          </a:p>
        </p:txBody>
      </p:sp>
      <p:sp>
        <p:nvSpPr>
          <p:cNvPr id="7" name="Text Placeholder 6"/>
          <p:cNvSpPr>
            <a:spLocks noGrp="1"/>
          </p:cNvSpPr>
          <p:nvPr>
            <p:ph type="body" sz="half" idx="2"/>
          </p:nvPr>
        </p:nvSpPr>
        <p:spPr>
          <a:xfrm>
            <a:off x="839788" y="1283046"/>
            <a:ext cx="10656812" cy="4882257"/>
          </a:xfrm>
          <a:ln>
            <a:solidFill>
              <a:srgbClr val="7030A0"/>
            </a:solidFill>
          </a:ln>
        </p:spPr>
        <p:txBody>
          <a:bodyPr>
            <a:normAutofit fontScale="92500" lnSpcReduction="10000"/>
          </a:bodyPr>
          <a:lstStyle/>
          <a:p>
            <a:r>
              <a:rPr lang="en-GB" sz="2400" dirty="0"/>
              <a:t>6. Vegetarianism/Veganism</a:t>
            </a:r>
          </a:p>
          <a:p>
            <a:endParaRPr lang="en-GB" sz="2400" dirty="0"/>
          </a:p>
          <a:p>
            <a:r>
              <a:rPr lang="en-GB" sz="2400" dirty="0"/>
              <a:t>Globally, many people don’t get enough food to be healthy. Vegetarian/vegan diets can be a more efficient use of our planet’s resources.</a:t>
            </a:r>
          </a:p>
          <a:p>
            <a:endParaRPr lang="en-GB" sz="2400" dirty="0"/>
          </a:p>
          <a:p>
            <a:r>
              <a:rPr lang="en-GB" sz="2400" dirty="0"/>
              <a:t>Use your research grid to complete the following success criteria:</a:t>
            </a:r>
          </a:p>
          <a:p>
            <a:pPr marL="457200" indent="-457200">
              <a:buAutoNum type="arabicPeriod"/>
            </a:pPr>
            <a:r>
              <a:rPr lang="en-GB" sz="2400" dirty="0"/>
              <a:t>Give reasons why some people are vegetarian/vegan.</a:t>
            </a:r>
          </a:p>
          <a:p>
            <a:pPr marL="457200" indent="-457200">
              <a:buAutoNum type="arabicPeriod"/>
            </a:pPr>
            <a:r>
              <a:rPr lang="en-GB" sz="2400" dirty="0"/>
              <a:t>Describe how energy is lost from food chains.</a:t>
            </a:r>
          </a:p>
          <a:p>
            <a:pPr marL="457200" indent="-457200">
              <a:buAutoNum type="arabicPeriod"/>
            </a:pPr>
            <a:r>
              <a:rPr lang="en-GB" sz="2400" dirty="0"/>
              <a:t>Explain how a meat-eating diet loses more energy from the food chain.</a:t>
            </a:r>
          </a:p>
          <a:p>
            <a:pPr marL="457200" indent="-457200">
              <a:buAutoNum type="arabicPeriod"/>
            </a:pPr>
            <a:r>
              <a:rPr lang="en-GB" sz="2400" dirty="0"/>
              <a:t>Explain why this could be a problem to humans in the future.</a:t>
            </a:r>
          </a:p>
          <a:p>
            <a:pPr marL="457200" indent="-457200">
              <a:buAutoNum type="arabicPeriod"/>
            </a:pPr>
            <a:r>
              <a:rPr lang="en-GB" sz="2400" dirty="0"/>
              <a:t>Suggest how we can try to avoid/reduce/improve this situation.</a:t>
            </a:r>
          </a:p>
          <a:p>
            <a:pPr marL="457200" indent="-457200">
              <a:buAutoNum type="arabicPeriod"/>
            </a:pPr>
            <a:r>
              <a:rPr lang="en-GB" sz="2400" dirty="0"/>
              <a:t>Identify five ways this topic links to ideas you have learned about in science lessons.</a:t>
            </a:r>
          </a:p>
        </p:txBody>
      </p:sp>
      <p:pic>
        <p:nvPicPr>
          <p:cNvPr id="3" name="Picture 2"/>
          <p:cNvPicPr>
            <a:picLocks noChangeAspect="1"/>
          </p:cNvPicPr>
          <p:nvPr/>
        </p:nvPicPr>
        <p:blipFill>
          <a:blip r:embed="rId2"/>
          <a:stretch>
            <a:fillRect/>
          </a:stretch>
        </p:blipFill>
        <p:spPr>
          <a:xfrm>
            <a:off x="9264352" y="2890724"/>
            <a:ext cx="2088232" cy="1464879"/>
          </a:xfrm>
          <a:prstGeom prst="rect">
            <a:avLst/>
          </a:prstGeom>
        </p:spPr>
      </p:pic>
      <p:pic>
        <p:nvPicPr>
          <p:cNvPr id="6" name="Picture 5">
            <a:extLst>
              <a:ext uri="{FF2B5EF4-FFF2-40B4-BE49-F238E27FC236}">
                <a16:creationId xmlns:a16="http://schemas.microsoft.com/office/drawing/2014/main" id="{96C68A22-B906-4584-B50C-D068BE4AD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4" name="Rectangle 3">
            <a:extLst>
              <a:ext uri="{FF2B5EF4-FFF2-40B4-BE49-F238E27FC236}">
                <a16:creationId xmlns:a16="http://schemas.microsoft.com/office/drawing/2014/main" id="{F12ECA6B-9CA5-A653-9584-B32361743A3E}"/>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381358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616280" y="2888984"/>
            <a:ext cx="2880320" cy="1352345"/>
          </a:xfrm>
          <a:prstGeom prst="rect">
            <a:avLst/>
          </a:prstGeom>
        </p:spPr>
      </p:pic>
      <p:sp>
        <p:nvSpPr>
          <p:cNvPr id="2" name="Title 1"/>
          <p:cNvSpPr>
            <a:spLocks noGrp="1"/>
          </p:cNvSpPr>
          <p:nvPr>
            <p:ph type="title"/>
          </p:nvPr>
        </p:nvSpPr>
        <p:spPr>
          <a:xfrm>
            <a:off x="836852" y="237809"/>
            <a:ext cx="7972796" cy="1027584"/>
          </a:xfrm>
        </p:spPr>
        <p:txBody>
          <a:bodyPr>
            <a:normAutofit/>
          </a:bodyPr>
          <a:lstStyle/>
          <a:p>
            <a:r>
              <a:rPr lang="en-GB" dirty="0"/>
              <a:t>Success Criteria</a:t>
            </a:r>
          </a:p>
        </p:txBody>
      </p:sp>
      <p:sp>
        <p:nvSpPr>
          <p:cNvPr id="7" name="Text Placeholder 6"/>
          <p:cNvSpPr>
            <a:spLocks noGrp="1"/>
          </p:cNvSpPr>
          <p:nvPr>
            <p:ph type="body" sz="half" idx="2"/>
          </p:nvPr>
        </p:nvSpPr>
        <p:spPr>
          <a:xfrm>
            <a:off x="839788" y="1283046"/>
            <a:ext cx="10944844" cy="4882257"/>
          </a:xfrm>
          <a:ln>
            <a:solidFill>
              <a:srgbClr val="7030A0"/>
            </a:solidFill>
          </a:ln>
        </p:spPr>
        <p:txBody>
          <a:bodyPr>
            <a:normAutofit fontScale="92500" lnSpcReduction="10000"/>
          </a:bodyPr>
          <a:lstStyle/>
          <a:p>
            <a:r>
              <a:rPr lang="en-GB" sz="2400" dirty="0"/>
              <a:t>7. Diesel vs hybrid cars</a:t>
            </a:r>
          </a:p>
          <a:p>
            <a:endParaRPr lang="en-GB" sz="2400" dirty="0"/>
          </a:p>
          <a:p>
            <a:r>
              <a:rPr lang="en-GB" sz="2400" dirty="0"/>
              <a:t>Oil is running out. Petrol is becoming more expensive. Diesel is a contributor to air pollution that can cause health problems.</a:t>
            </a:r>
          </a:p>
          <a:p>
            <a:endParaRPr lang="en-GB" sz="2400" dirty="0"/>
          </a:p>
          <a:p>
            <a:r>
              <a:rPr lang="en-GB" sz="2400" dirty="0"/>
              <a:t>Use your research grid to complete the following success criteria:</a:t>
            </a:r>
          </a:p>
          <a:p>
            <a:pPr marL="457200" indent="-457200">
              <a:buAutoNum type="arabicPeriod"/>
            </a:pPr>
            <a:r>
              <a:rPr lang="en-GB" sz="2400" dirty="0"/>
              <a:t>Describe why petrol or diesel is a non-renewable fuel.</a:t>
            </a:r>
          </a:p>
          <a:p>
            <a:pPr marL="457200" indent="-457200">
              <a:buAutoNum type="arabicPeriod"/>
            </a:pPr>
            <a:r>
              <a:rPr lang="en-GB" sz="2400" dirty="0"/>
              <a:t>Explain why hybrid cars are not completely pollution-free.</a:t>
            </a:r>
          </a:p>
          <a:p>
            <a:pPr marL="457200" indent="-457200">
              <a:buAutoNum type="arabicPeriod"/>
            </a:pPr>
            <a:r>
              <a:rPr lang="en-GB" sz="2400" dirty="0"/>
              <a:t>Describe some of the health benefits of changing our habits.</a:t>
            </a:r>
          </a:p>
          <a:p>
            <a:pPr marL="457200" indent="-457200">
              <a:buAutoNum type="arabicPeriod"/>
            </a:pPr>
            <a:r>
              <a:rPr lang="en-GB" sz="2400" dirty="0"/>
              <a:t>Explain why this could be a problem to humans in the future.</a:t>
            </a:r>
          </a:p>
          <a:p>
            <a:pPr marL="457200" indent="-457200">
              <a:buAutoNum type="arabicPeriod"/>
            </a:pPr>
            <a:r>
              <a:rPr lang="en-GB" sz="2400" dirty="0"/>
              <a:t>Suggest how we can try to avoid/reduce/improve this situation.</a:t>
            </a:r>
          </a:p>
          <a:p>
            <a:pPr marL="457200" indent="-457200">
              <a:buAutoNum type="arabicPeriod"/>
            </a:pPr>
            <a:r>
              <a:rPr lang="en-GB" sz="2400" dirty="0"/>
              <a:t>Identify five ways this topic links to ideas you have learned about in science lessons.</a:t>
            </a:r>
          </a:p>
        </p:txBody>
      </p:sp>
      <p:pic>
        <p:nvPicPr>
          <p:cNvPr id="6" name="Picture 5">
            <a:extLst>
              <a:ext uri="{FF2B5EF4-FFF2-40B4-BE49-F238E27FC236}">
                <a16:creationId xmlns:a16="http://schemas.microsoft.com/office/drawing/2014/main" id="{6D74F453-82EE-4B4F-9A85-3C59CCCE1E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4" name="Rectangle 3">
            <a:extLst>
              <a:ext uri="{FF2B5EF4-FFF2-40B4-BE49-F238E27FC236}">
                <a16:creationId xmlns:a16="http://schemas.microsoft.com/office/drawing/2014/main" id="{EEC74923-A8EE-B18D-4B1A-7DE07DB6AECF}"/>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159202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0E97-96E0-4C0A-A3C2-CCD9E055AA73}"/>
              </a:ext>
            </a:extLst>
          </p:cNvPr>
          <p:cNvSpPr>
            <a:spLocks noGrp="1"/>
          </p:cNvSpPr>
          <p:nvPr>
            <p:ph type="title"/>
          </p:nvPr>
        </p:nvSpPr>
        <p:spPr>
          <a:xfrm>
            <a:off x="3856" y="21760"/>
            <a:ext cx="7020858" cy="1051408"/>
          </a:xfrm>
          <a:solidFill>
            <a:srgbClr val="7030A0"/>
          </a:solidFill>
        </p:spPr>
        <p:txBody>
          <a:bodyPr/>
          <a:lstStyle/>
          <a:p>
            <a:pPr algn="ctr"/>
            <a:r>
              <a:rPr lang="en-GB" dirty="0">
                <a:solidFill>
                  <a:schemeClr val="bg1"/>
                </a:solidFill>
                <a:latin typeface="Helvetica Light" panose="020B0403020202020204" pitchFamily="34" charset="0"/>
              </a:rPr>
              <a:t>Why is science important?</a:t>
            </a:r>
          </a:p>
        </p:txBody>
      </p:sp>
      <p:sp>
        <p:nvSpPr>
          <p:cNvPr id="8" name="Content Placeholder 2">
            <a:extLst>
              <a:ext uri="{FF2B5EF4-FFF2-40B4-BE49-F238E27FC236}">
                <a16:creationId xmlns:a16="http://schemas.microsoft.com/office/drawing/2014/main" id="{A5D9A443-E8EE-B340-8811-9713D912B933}"/>
              </a:ext>
            </a:extLst>
          </p:cNvPr>
          <p:cNvSpPr>
            <a:spLocks noGrp="1"/>
          </p:cNvSpPr>
          <p:nvPr>
            <p:ph idx="1"/>
          </p:nvPr>
        </p:nvSpPr>
        <p:spPr>
          <a:xfrm>
            <a:off x="354178" y="1412776"/>
            <a:ext cx="7181981" cy="5040560"/>
          </a:xfrm>
        </p:spPr>
        <p:txBody>
          <a:bodyPr>
            <a:normAutofit fontScale="92500" lnSpcReduction="10000"/>
          </a:bodyPr>
          <a:lstStyle/>
          <a:p>
            <a:pPr marL="0" indent="0">
              <a:buNone/>
            </a:pPr>
            <a:r>
              <a:rPr lang="en-GB" sz="3500" b="1" dirty="0">
                <a:latin typeface="Helvetica Light" panose="020B0403020202020204" pitchFamily="34" charset="0"/>
              </a:rPr>
              <a:t>Decision making</a:t>
            </a:r>
          </a:p>
          <a:p>
            <a:r>
              <a:rPr lang="en-GB" sz="3500" dirty="0">
                <a:latin typeface="Helvetica Light" panose="020B0403020202020204" pitchFamily="34" charset="0"/>
              </a:rPr>
              <a:t>Humans are estimated to make 35,000 decisions a day.</a:t>
            </a:r>
          </a:p>
          <a:p>
            <a:r>
              <a:rPr lang="en-GB" sz="3500" dirty="0">
                <a:latin typeface="Helvetica Light" panose="020B0403020202020204" pitchFamily="34" charset="0"/>
              </a:rPr>
              <a:t>Some of these are simple decisions/preferences.</a:t>
            </a:r>
          </a:p>
          <a:p>
            <a:r>
              <a:rPr lang="en-GB" sz="3500" dirty="0">
                <a:latin typeface="Helvetica Light" panose="020B0403020202020204" pitchFamily="34" charset="0"/>
              </a:rPr>
              <a:t>Some depend on our feelings or emotions at the time.</a:t>
            </a:r>
          </a:p>
          <a:p>
            <a:r>
              <a:rPr lang="en-GB" sz="3500" dirty="0">
                <a:latin typeface="Helvetica Light" panose="020B0403020202020204" pitchFamily="34" charset="0"/>
              </a:rPr>
              <a:t>Some depend on our faith or culture.</a:t>
            </a:r>
          </a:p>
          <a:p>
            <a:r>
              <a:rPr lang="en-GB" sz="3500" dirty="0">
                <a:latin typeface="Helvetica Light" panose="020B0403020202020204" pitchFamily="34" charset="0"/>
              </a:rPr>
              <a:t>Some might be based on new information that we have to make a judgement on.</a:t>
            </a:r>
          </a:p>
          <a:p>
            <a:pPr marL="0" indent="0">
              <a:buNone/>
            </a:pPr>
            <a:endParaRPr lang="en-GB" sz="3600" dirty="0"/>
          </a:p>
        </p:txBody>
      </p:sp>
      <p:pic>
        <p:nvPicPr>
          <p:cNvPr id="17" name="Picture 16"/>
          <p:cNvPicPr>
            <a:picLocks noChangeAspect="1"/>
          </p:cNvPicPr>
          <p:nvPr/>
        </p:nvPicPr>
        <p:blipFill>
          <a:blip r:embed="rId3"/>
          <a:stretch>
            <a:fillRect/>
          </a:stretch>
        </p:blipFill>
        <p:spPr>
          <a:xfrm>
            <a:off x="7823819" y="3140968"/>
            <a:ext cx="3864075" cy="2846437"/>
          </a:xfrm>
          <a:prstGeom prst="rect">
            <a:avLst/>
          </a:prstGeom>
        </p:spPr>
      </p:pic>
      <p:pic>
        <p:nvPicPr>
          <p:cNvPr id="6" name="Picture 5">
            <a:extLst>
              <a:ext uri="{FF2B5EF4-FFF2-40B4-BE49-F238E27FC236}">
                <a16:creationId xmlns:a16="http://schemas.microsoft.com/office/drawing/2014/main" id="{86753256-52F0-403A-9C63-A9955F915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3" name="Rectangle 2">
            <a:extLst>
              <a:ext uri="{FF2B5EF4-FFF2-40B4-BE49-F238E27FC236}">
                <a16:creationId xmlns:a16="http://schemas.microsoft.com/office/drawing/2014/main" id="{A53A3FF4-B65E-B047-B390-1F4C480CAED3}"/>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1519866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10515600" cy="955576"/>
          </a:xfrm>
        </p:spPr>
        <p:txBody>
          <a:bodyPr/>
          <a:lstStyle/>
          <a:p>
            <a:r>
              <a:rPr lang="en-GB" dirty="0"/>
              <a:t>Suggested extension/research/homework tasks</a:t>
            </a:r>
          </a:p>
        </p:txBody>
      </p:sp>
      <p:sp>
        <p:nvSpPr>
          <p:cNvPr id="4" name="Text Placeholder 3"/>
          <p:cNvSpPr>
            <a:spLocks noGrp="1"/>
          </p:cNvSpPr>
          <p:nvPr>
            <p:ph type="body" sz="half" idx="2"/>
          </p:nvPr>
        </p:nvSpPr>
        <p:spPr>
          <a:xfrm>
            <a:off x="839788" y="1700808"/>
            <a:ext cx="10515600" cy="4608512"/>
          </a:xfrm>
        </p:spPr>
        <p:txBody>
          <a:bodyPr>
            <a:normAutofit fontScale="92500" lnSpcReduction="10000"/>
          </a:bodyPr>
          <a:lstStyle/>
          <a:p>
            <a:r>
              <a:rPr lang="en-GB" sz="2400" dirty="0"/>
              <a:t>Choose one of these skills and produce a presentation on a job where this skill is essential:</a:t>
            </a:r>
          </a:p>
          <a:p>
            <a:pPr marL="457200" indent="-457200">
              <a:buAutoNum type="arabicPeriod"/>
            </a:pPr>
            <a:r>
              <a:rPr lang="en-GB" sz="2400" dirty="0"/>
              <a:t>Evaluating risk (WS: Scientific attitudes)</a:t>
            </a:r>
          </a:p>
          <a:p>
            <a:pPr marL="457200" indent="-457200">
              <a:buAutoNum type="arabicPeriod"/>
            </a:pPr>
            <a:r>
              <a:rPr lang="en-GB" sz="2400" dirty="0"/>
              <a:t>Publishing results (WS: Scientific attitudes)</a:t>
            </a:r>
          </a:p>
          <a:p>
            <a:pPr marL="457200" indent="-457200">
              <a:buFont typeface="Arial" panose="020B0604020202020204" pitchFamily="34" charset="0"/>
              <a:buAutoNum type="arabicPeriod"/>
            </a:pPr>
            <a:r>
              <a:rPr lang="en-GB" sz="2400" dirty="0"/>
              <a:t>Design investigations of the real world (WS: Skills and investigations)</a:t>
            </a:r>
          </a:p>
          <a:p>
            <a:pPr marL="457200" indent="-457200">
              <a:buFont typeface="Arial" panose="020B0604020202020204" pitchFamily="34" charset="0"/>
              <a:buAutoNum type="arabicPeriod"/>
            </a:pPr>
            <a:r>
              <a:rPr lang="en-GB" sz="2400" dirty="0"/>
              <a:t>Carry out scientific tests (WS: Skills and investigations)</a:t>
            </a:r>
          </a:p>
          <a:p>
            <a:pPr marL="457200" indent="-457200">
              <a:buFont typeface="Arial" panose="020B0604020202020204" pitchFamily="34" charset="0"/>
              <a:buAutoNum type="arabicPeriod"/>
            </a:pPr>
            <a:r>
              <a:rPr lang="en-GB" sz="2400" dirty="0"/>
              <a:t>Carry out field work (WS: Skills and investigations)</a:t>
            </a:r>
          </a:p>
          <a:p>
            <a:pPr marL="457200" indent="-457200">
              <a:buFont typeface="Arial" panose="020B0604020202020204" pitchFamily="34" charset="0"/>
              <a:buAutoNum type="arabicPeriod"/>
            </a:pPr>
            <a:r>
              <a:rPr lang="en-GB" sz="2400" dirty="0"/>
              <a:t>Pay attention to health and safety (WS: Skills and investigations)</a:t>
            </a:r>
          </a:p>
          <a:p>
            <a:pPr marL="457200" indent="-457200">
              <a:buFont typeface="Arial" panose="020B0604020202020204" pitchFamily="34" charset="0"/>
              <a:buAutoNum type="arabicPeriod"/>
            </a:pPr>
            <a:r>
              <a:rPr lang="en-GB" sz="2400" dirty="0"/>
              <a:t>Apply mathematical concepts and calculate results (WS: Analysis and evaluation)</a:t>
            </a:r>
          </a:p>
          <a:p>
            <a:pPr marL="457200" indent="-457200">
              <a:buFont typeface="Arial" panose="020B0604020202020204" pitchFamily="34" charset="0"/>
              <a:buAutoNum type="arabicPeriod"/>
            </a:pPr>
            <a:r>
              <a:rPr lang="en-GB" sz="2400" dirty="0"/>
              <a:t>Present observations and data (WS: Analysis and evaluation)</a:t>
            </a:r>
          </a:p>
          <a:p>
            <a:pPr marL="457200" indent="-457200">
              <a:buFont typeface="Arial" panose="020B0604020202020204" pitchFamily="34" charset="0"/>
              <a:buAutoNum type="arabicPeriod"/>
            </a:pPr>
            <a:r>
              <a:rPr lang="en-GB" sz="2400" dirty="0"/>
              <a:t>Evaluate data, showing awareness of potential sources of error (WS: Analysis and evaluation)</a:t>
            </a:r>
          </a:p>
          <a:p>
            <a:pPr marL="457200" indent="-457200">
              <a:buFont typeface="Arial" panose="020B0604020202020204" pitchFamily="34" charset="0"/>
              <a:buAutoNum type="arabicPeriod"/>
            </a:pPr>
            <a:r>
              <a:rPr lang="en-GB" sz="2400" dirty="0"/>
              <a:t>Use data analysis and statistics (WS: Measurement)</a:t>
            </a:r>
          </a:p>
          <a:p>
            <a:pPr marL="457200" indent="-457200">
              <a:buFont typeface="Arial" panose="020B0604020202020204" pitchFamily="34" charset="0"/>
              <a:buAutoNum type="arabicPeriod"/>
            </a:pPr>
            <a:endParaRPr lang="en-GB" sz="2400" dirty="0"/>
          </a:p>
        </p:txBody>
      </p:sp>
      <p:pic>
        <p:nvPicPr>
          <p:cNvPr id="6" name="Picture 5">
            <a:extLst>
              <a:ext uri="{FF2B5EF4-FFF2-40B4-BE49-F238E27FC236}">
                <a16:creationId xmlns:a16="http://schemas.microsoft.com/office/drawing/2014/main" id="{EA8C30FE-EEE5-4FA1-88D0-DB3AA9D4F4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3" name="Rectangle 2">
            <a:extLst>
              <a:ext uri="{FF2B5EF4-FFF2-40B4-BE49-F238E27FC236}">
                <a16:creationId xmlns:a16="http://schemas.microsoft.com/office/drawing/2014/main" id="{F663635B-9083-4B6C-D5D9-FA88B31392C7}"/>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4176826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10515600" cy="955576"/>
          </a:xfrm>
        </p:spPr>
        <p:txBody>
          <a:bodyPr/>
          <a:lstStyle/>
          <a:p>
            <a:r>
              <a:rPr lang="en-GB" dirty="0"/>
              <a:t>Additional resources and reading</a:t>
            </a:r>
          </a:p>
        </p:txBody>
      </p:sp>
      <p:sp>
        <p:nvSpPr>
          <p:cNvPr id="4" name="Text Placeholder 3"/>
          <p:cNvSpPr>
            <a:spLocks noGrp="1"/>
          </p:cNvSpPr>
          <p:nvPr>
            <p:ph type="body" sz="half" idx="2"/>
          </p:nvPr>
        </p:nvSpPr>
        <p:spPr>
          <a:xfrm>
            <a:off x="839788" y="1700808"/>
            <a:ext cx="10515600" cy="4608512"/>
          </a:xfrm>
        </p:spPr>
        <p:txBody>
          <a:bodyPr>
            <a:normAutofit fontScale="62500" lnSpcReduction="20000"/>
          </a:bodyPr>
          <a:lstStyle/>
          <a:p>
            <a:r>
              <a:rPr lang="en-GB" sz="2400" dirty="0">
                <a:hlinkClick r:id="rId3"/>
              </a:rPr>
              <a:t>http://www.futuremorph.org/teachers/teaching-resources/science-within-work/</a:t>
            </a:r>
            <a:endParaRPr lang="en-GB" sz="2400" dirty="0"/>
          </a:p>
          <a:p>
            <a:r>
              <a:rPr lang="en-GB" sz="2400" dirty="0"/>
              <a:t>An excellent set of 10 videos and accompanying resources that link modelling and practical activities to real life careers. These could be embedded once per half term or used as a STEM club/widening participation scheme.</a:t>
            </a:r>
          </a:p>
          <a:p>
            <a:endParaRPr lang="en-GB" sz="2400" dirty="0"/>
          </a:p>
          <a:p>
            <a:r>
              <a:rPr lang="en-GB" sz="2400" dirty="0">
                <a:hlinkClick r:id="rId4"/>
              </a:rPr>
              <a:t>http://www.rsc.org/careers/future/</a:t>
            </a:r>
            <a:endParaRPr lang="en-GB" sz="2400" dirty="0"/>
          </a:p>
          <a:p>
            <a:r>
              <a:rPr lang="en-GB" sz="2400" dirty="0"/>
              <a:t>Resources from the Royal Society of Chemistry, including board/specification links to careers and fields.</a:t>
            </a:r>
          </a:p>
          <a:p>
            <a:endParaRPr lang="en-GB" sz="2400" dirty="0"/>
          </a:p>
          <a:p>
            <a:r>
              <a:rPr lang="en-GB" sz="2400" dirty="0">
                <a:hlinkClick r:id="rId5"/>
              </a:rPr>
              <a:t>http://www.iop.org/education/teacher/student/index.html</a:t>
            </a:r>
            <a:endParaRPr lang="en-GB" sz="2400" dirty="0"/>
          </a:p>
          <a:p>
            <a:r>
              <a:rPr lang="en-GB" sz="2400" dirty="0"/>
              <a:t>Print and video resources linked to specific careers from the Institute of Physics.</a:t>
            </a:r>
          </a:p>
          <a:p>
            <a:endParaRPr lang="en-GB" sz="2400" dirty="0"/>
          </a:p>
          <a:p>
            <a:r>
              <a:rPr lang="en-GB" sz="2400" dirty="0">
                <a:hlinkClick r:id="rId6"/>
              </a:rPr>
              <a:t>https://www.rsb.org.uk/careers-and-cpd/careers/career-resources/resources-for-teachers</a:t>
            </a:r>
            <a:endParaRPr lang="en-GB" sz="2400" dirty="0"/>
          </a:p>
          <a:p>
            <a:r>
              <a:rPr lang="en-GB" sz="2400" dirty="0"/>
              <a:t>Resources from the Royal Society of Biology, including a series on activities of what a Biologist is – most suited to more able students.</a:t>
            </a:r>
          </a:p>
          <a:p>
            <a:endParaRPr lang="en-GB" sz="2400" dirty="0"/>
          </a:p>
          <a:p>
            <a:r>
              <a:rPr lang="en-GB" sz="2400" dirty="0">
                <a:hlinkClick r:id="rId7"/>
              </a:rPr>
              <a:t>https://imascientist.org.uk/</a:t>
            </a:r>
            <a:endParaRPr lang="en-GB" sz="2400" dirty="0"/>
          </a:p>
          <a:p>
            <a:r>
              <a:rPr lang="en-GB" sz="2400" dirty="0"/>
              <a:t>The annual opportunity to engage with scientists via live feeds.</a:t>
            </a:r>
          </a:p>
        </p:txBody>
      </p:sp>
      <p:pic>
        <p:nvPicPr>
          <p:cNvPr id="6" name="Picture 5">
            <a:extLst>
              <a:ext uri="{FF2B5EF4-FFF2-40B4-BE49-F238E27FC236}">
                <a16:creationId xmlns:a16="http://schemas.microsoft.com/office/drawing/2014/main" id="{5C59D0D9-CDD9-44F4-BA3F-F040E3D0EF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3" name="Rectangle 2">
            <a:extLst>
              <a:ext uri="{FF2B5EF4-FFF2-40B4-BE49-F238E27FC236}">
                <a16:creationId xmlns:a16="http://schemas.microsoft.com/office/drawing/2014/main" id="{ADFE7100-3236-8AEC-E406-A91BDCBD91BF}"/>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816086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5D9A443-E8EE-B340-8811-9713D912B933}"/>
              </a:ext>
            </a:extLst>
          </p:cNvPr>
          <p:cNvSpPr>
            <a:spLocks noGrp="1"/>
          </p:cNvSpPr>
          <p:nvPr>
            <p:ph idx="1"/>
          </p:nvPr>
        </p:nvSpPr>
        <p:spPr>
          <a:xfrm>
            <a:off x="354178" y="1412776"/>
            <a:ext cx="7181981" cy="5040560"/>
          </a:xfrm>
        </p:spPr>
        <p:txBody>
          <a:bodyPr>
            <a:normAutofit/>
          </a:bodyPr>
          <a:lstStyle/>
          <a:p>
            <a:pPr marL="0" indent="0">
              <a:buNone/>
            </a:pPr>
            <a:r>
              <a:rPr lang="en-GB" sz="3200" b="1" dirty="0">
                <a:latin typeface="Helvetica Light" panose="020B0403020202020204" pitchFamily="34" charset="0"/>
              </a:rPr>
              <a:t>Decision making</a:t>
            </a:r>
          </a:p>
          <a:p>
            <a:pPr marL="0" indent="0">
              <a:buNone/>
            </a:pPr>
            <a:r>
              <a:rPr lang="en-GB" sz="3200" dirty="0">
                <a:latin typeface="Helvetica Light" panose="020B0403020202020204" pitchFamily="34" charset="0"/>
              </a:rPr>
              <a:t>As responsible citizens, we need to use our scientific knowledge and skills to help us make decisions that might affect:</a:t>
            </a:r>
          </a:p>
          <a:p>
            <a:r>
              <a:rPr lang="en-GB" sz="3200" dirty="0">
                <a:latin typeface="Helvetica Light" panose="020B0403020202020204" pitchFamily="34" charset="0"/>
              </a:rPr>
              <a:t>our lives</a:t>
            </a:r>
          </a:p>
          <a:p>
            <a:r>
              <a:rPr lang="en-GB" sz="3200" dirty="0">
                <a:latin typeface="Helvetica Light" panose="020B0403020202020204" pitchFamily="34" charset="0"/>
              </a:rPr>
              <a:t>the lives of others</a:t>
            </a:r>
          </a:p>
          <a:p>
            <a:r>
              <a:rPr lang="en-GB" sz="3200" dirty="0">
                <a:latin typeface="Helvetica Light" panose="020B0403020202020204" pitchFamily="34" charset="0"/>
              </a:rPr>
              <a:t>the planet and environment.</a:t>
            </a:r>
          </a:p>
          <a:p>
            <a:pPr marL="0" indent="0">
              <a:buNone/>
            </a:pPr>
            <a:endParaRPr lang="en-GB" sz="3600" dirty="0"/>
          </a:p>
        </p:txBody>
      </p:sp>
      <p:pic>
        <p:nvPicPr>
          <p:cNvPr id="17" name="Picture 16"/>
          <p:cNvPicPr>
            <a:picLocks noChangeAspect="1"/>
          </p:cNvPicPr>
          <p:nvPr/>
        </p:nvPicPr>
        <p:blipFill>
          <a:blip r:embed="rId3"/>
          <a:stretch>
            <a:fillRect/>
          </a:stretch>
        </p:blipFill>
        <p:spPr>
          <a:xfrm>
            <a:off x="7823819" y="3140968"/>
            <a:ext cx="3864075" cy="2846437"/>
          </a:xfrm>
          <a:prstGeom prst="rect">
            <a:avLst/>
          </a:prstGeom>
        </p:spPr>
      </p:pic>
      <p:sp>
        <p:nvSpPr>
          <p:cNvPr id="7" name="Title 1">
            <a:extLst>
              <a:ext uri="{FF2B5EF4-FFF2-40B4-BE49-F238E27FC236}">
                <a16:creationId xmlns:a16="http://schemas.microsoft.com/office/drawing/2014/main" id="{3B88EE48-A5D4-DE4D-A79F-CEAEDE96294F}"/>
              </a:ext>
            </a:extLst>
          </p:cNvPr>
          <p:cNvSpPr txBox="1">
            <a:spLocks/>
          </p:cNvSpPr>
          <p:nvPr/>
        </p:nvSpPr>
        <p:spPr>
          <a:xfrm>
            <a:off x="3856" y="21760"/>
            <a:ext cx="7020858" cy="1051408"/>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GB">
                <a:solidFill>
                  <a:schemeClr val="bg1"/>
                </a:solidFill>
                <a:latin typeface="Helvetica Light" panose="020B0403020202020204" pitchFamily="34" charset="0"/>
              </a:rPr>
              <a:t>Why is science important?</a:t>
            </a:r>
            <a:endParaRPr lang="en-GB" dirty="0">
              <a:solidFill>
                <a:schemeClr val="bg1"/>
              </a:solidFill>
              <a:latin typeface="Helvetica Light" panose="020B0403020202020204" pitchFamily="34" charset="0"/>
            </a:endParaRPr>
          </a:p>
        </p:txBody>
      </p:sp>
      <p:pic>
        <p:nvPicPr>
          <p:cNvPr id="6" name="Picture 5">
            <a:extLst>
              <a:ext uri="{FF2B5EF4-FFF2-40B4-BE49-F238E27FC236}">
                <a16:creationId xmlns:a16="http://schemas.microsoft.com/office/drawing/2014/main" id="{41C8935F-8F3D-480E-A623-6151028D0F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2" name="Rectangle 1">
            <a:extLst>
              <a:ext uri="{FF2B5EF4-FFF2-40B4-BE49-F238E27FC236}">
                <a16:creationId xmlns:a16="http://schemas.microsoft.com/office/drawing/2014/main" id="{F6FE0119-DB35-7006-622C-86DE4797A740}"/>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281089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5D9A443-E8EE-B340-8811-9713D912B933}"/>
              </a:ext>
            </a:extLst>
          </p:cNvPr>
          <p:cNvSpPr>
            <a:spLocks noGrp="1"/>
          </p:cNvSpPr>
          <p:nvPr>
            <p:ph idx="1"/>
          </p:nvPr>
        </p:nvSpPr>
        <p:spPr>
          <a:xfrm>
            <a:off x="354179" y="1412776"/>
            <a:ext cx="4864680" cy="5040560"/>
          </a:xfrm>
        </p:spPr>
        <p:txBody>
          <a:bodyPr>
            <a:normAutofit/>
          </a:bodyPr>
          <a:lstStyle/>
          <a:p>
            <a:pPr marL="0" indent="0">
              <a:buNone/>
            </a:pPr>
            <a:r>
              <a:rPr lang="en-GB" sz="3200" b="1" dirty="0">
                <a:latin typeface="Helvetica Light" panose="020B0403020202020204" pitchFamily="34" charset="0"/>
              </a:rPr>
              <a:t>Decision making</a:t>
            </a:r>
          </a:p>
          <a:p>
            <a:r>
              <a:rPr lang="en-GB" sz="3200" dirty="0">
                <a:latin typeface="Helvetica Light" panose="020B0403020202020204" pitchFamily="34" charset="0"/>
              </a:rPr>
              <a:t>Many different things provide us with information to help us make informed decisions. </a:t>
            </a:r>
          </a:p>
          <a:p>
            <a:r>
              <a:rPr lang="en-GB" sz="3200" dirty="0">
                <a:latin typeface="Helvetica Light" panose="020B0403020202020204" pitchFamily="34" charset="0"/>
              </a:rPr>
              <a:t>Look at the images and explain how they help people make informed decisions.</a:t>
            </a:r>
          </a:p>
          <a:p>
            <a:pPr marL="0" indent="0">
              <a:buNone/>
            </a:pPr>
            <a:endParaRPr lang="en-GB" sz="3600" dirty="0"/>
          </a:p>
        </p:txBody>
      </p:sp>
      <p:pic>
        <p:nvPicPr>
          <p:cNvPr id="6" name="Picture 5"/>
          <p:cNvPicPr>
            <a:picLocks noChangeAspect="1"/>
          </p:cNvPicPr>
          <p:nvPr/>
        </p:nvPicPr>
        <p:blipFill rotWithShape="1">
          <a:blip r:embed="rId3"/>
          <a:srcRect l="27917" t="6024" r="27416" b="3619"/>
          <a:stretch/>
        </p:blipFill>
        <p:spPr>
          <a:xfrm>
            <a:off x="7269655" y="2901299"/>
            <a:ext cx="2095500" cy="1571625"/>
          </a:xfrm>
          <a:prstGeom prst="rect">
            <a:avLst/>
          </a:prstGeom>
        </p:spPr>
      </p:pic>
      <p:pic>
        <p:nvPicPr>
          <p:cNvPr id="7" name="Picture 6"/>
          <p:cNvPicPr>
            <a:picLocks noChangeAspect="1"/>
          </p:cNvPicPr>
          <p:nvPr/>
        </p:nvPicPr>
        <p:blipFill rotWithShape="1">
          <a:blip r:embed="rId4"/>
          <a:srcRect l="6521" t="7820" r="5452" b="8771"/>
          <a:stretch/>
        </p:blipFill>
        <p:spPr>
          <a:xfrm>
            <a:off x="7331868" y="1108299"/>
            <a:ext cx="2086526" cy="1553972"/>
          </a:xfrm>
          <a:prstGeom prst="rect">
            <a:avLst/>
          </a:prstGeom>
        </p:spPr>
      </p:pic>
      <p:pic>
        <p:nvPicPr>
          <p:cNvPr id="10" name="Picture 9"/>
          <p:cNvPicPr>
            <a:picLocks noChangeAspect="1"/>
          </p:cNvPicPr>
          <p:nvPr/>
        </p:nvPicPr>
        <p:blipFill>
          <a:blip r:embed="rId5"/>
          <a:stretch>
            <a:fillRect/>
          </a:stretch>
        </p:blipFill>
        <p:spPr>
          <a:xfrm>
            <a:off x="9813782" y="1108299"/>
            <a:ext cx="2097060" cy="1553972"/>
          </a:xfrm>
          <a:prstGeom prst="rect">
            <a:avLst/>
          </a:prstGeom>
        </p:spPr>
      </p:pic>
      <p:pic>
        <p:nvPicPr>
          <p:cNvPr id="11" name="Picture 10"/>
          <p:cNvPicPr>
            <a:picLocks noChangeAspect="1"/>
          </p:cNvPicPr>
          <p:nvPr/>
        </p:nvPicPr>
        <p:blipFill rotWithShape="1">
          <a:blip r:embed="rId6"/>
          <a:srcRect l="25641" t="14091" r="25641" b="13461"/>
          <a:stretch/>
        </p:blipFill>
        <p:spPr>
          <a:xfrm>
            <a:off x="5252138" y="1176900"/>
            <a:ext cx="1687803" cy="3346507"/>
          </a:xfrm>
          <a:prstGeom prst="rect">
            <a:avLst/>
          </a:prstGeom>
        </p:spPr>
      </p:pic>
      <p:pic>
        <p:nvPicPr>
          <p:cNvPr id="13" name="Picture 12"/>
          <p:cNvPicPr>
            <a:picLocks noChangeAspect="1"/>
          </p:cNvPicPr>
          <p:nvPr/>
        </p:nvPicPr>
        <p:blipFill>
          <a:blip r:embed="rId7"/>
          <a:stretch>
            <a:fillRect/>
          </a:stretch>
        </p:blipFill>
        <p:spPr>
          <a:xfrm>
            <a:off x="9843942" y="2968932"/>
            <a:ext cx="2066900" cy="1535051"/>
          </a:xfrm>
          <a:prstGeom prst="rect">
            <a:avLst/>
          </a:prstGeom>
        </p:spPr>
      </p:pic>
      <p:pic>
        <p:nvPicPr>
          <p:cNvPr id="14" name="Picture 13"/>
          <p:cNvPicPr>
            <a:picLocks noChangeAspect="1"/>
          </p:cNvPicPr>
          <p:nvPr/>
        </p:nvPicPr>
        <p:blipFill>
          <a:blip r:embed="rId8"/>
          <a:stretch>
            <a:fillRect/>
          </a:stretch>
        </p:blipFill>
        <p:spPr>
          <a:xfrm>
            <a:off x="4958874" y="4585525"/>
            <a:ext cx="2435871" cy="1867811"/>
          </a:xfrm>
          <a:prstGeom prst="rect">
            <a:avLst/>
          </a:prstGeom>
        </p:spPr>
      </p:pic>
      <p:pic>
        <p:nvPicPr>
          <p:cNvPr id="16" name="Picture 2" descr="Image result for price comparison websi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6478" y="4503983"/>
            <a:ext cx="3563851" cy="202694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2E6005D3-EDB1-8747-8C82-A4330791AD7F}"/>
              </a:ext>
            </a:extLst>
          </p:cNvPr>
          <p:cNvSpPr>
            <a:spLocks noGrp="1"/>
          </p:cNvSpPr>
          <p:nvPr>
            <p:ph type="title"/>
          </p:nvPr>
        </p:nvSpPr>
        <p:spPr>
          <a:xfrm>
            <a:off x="3856" y="21760"/>
            <a:ext cx="7020858" cy="1051408"/>
          </a:xfrm>
          <a:solidFill>
            <a:srgbClr val="7030A0"/>
          </a:solidFill>
        </p:spPr>
        <p:txBody>
          <a:bodyPr/>
          <a:lstStyle/>
          <a:p>
            <a:pPr algn="ctr"/>
            <a:r>
              <a:rPr lang="en-GB" dirty="0">
                <a:solidFill>
                  <a:schemeClr val="bg1"/>
                </a:solidFill>
                <a:latin typeface="Helvetica Light" panose="020B0403020202020204" pitchFamily="34" charset="0"/>
              </a:rPr>
              <a:t>Why is science important?</a:t>
            </a:r>
          </a:p>
        </p:txBody>
      </p:sp>
      <p:pic>
        <p:nvPicPr>
          <p:cNvPr id="12" name="Picture 11">
            <a:extLst>
              <a:ext uri="{FF2B5EF4-FFF2-40B4-BE49-F238E27FC236}">
                <a16:creationId xmlns:a16="http://schemas.microsoft.com/office/drawing/2014/main" id="{7853839E-B231-44F6-BBA1-8579B0FCFE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2" name="Rectangle 1">
            <a:extLst>
              <a:ext uri="{FF2B5EF4-FFF2-40B4-BE49-F238E27FC236}">
                <a16:creationId xmlns:a16="http://schemas.microsoft.com/office/drawing/2014/main" id="{03D6BD7F-4622-D9A7-E6CE-2CBC23324DA1}"/>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794784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799B4-627B-49C6-AE67-D9D6B1471EAD}"/>
              </a:ext>
            </a:extLst>
          </p:cNvPr>
          <p:cNvSpPr>
            <a:spLocks noGrp="1"/>
          </p:cNvSpPr>
          <p:nvPr>
            <p:ph type="title"/>
          </p:nvPr>
        </p:nvSpPr>
        <p:spPr>
          <a:xfrm>
            <a:off x="11880" y="0"/>
            <a:ext cx="7037113" cy="1039471"/>
          </a:xfrm>
          <a:solidFill>
            <a:srgbClr val="7030A0"/>
          </a:solidFill>
        </p:spPr>
        <p:txBody>
          <a:bodyPr/>
          <a:lstStyle/>
          <a:p>
            <a:r>
              <a:rPr lang="en-GB" dirty="0">
                <a:solidFill>
                  <a:schemeClr val="bg1"/>
                </a:solidFill>
                <a:latin typeface="Helvetica Light" panose="020B0403020202020204" pitchFamily="34" charset="0"/>
              </a:rPr>
              <a:t> Common misconceptions</a:t>
            </a:r>
          </a:p>
        </p:txBody>
      </p:sp>
      <p:sp>
        <p:nvSpPr>
          <p:cNvPr id="3" name="Content Placeholder 2">
            <a:extLst>
              <a:ext uri="{FF2B5EF4-FFF2-40B4-BE49-F238E27FC236}">
                <a16:creationId xmlns:a16="http://schemas.microsoft.com/office/drawing/2014/main" id="{E1B94087-8163-41C7-8B2B-CCBACEC9C646}"/>
              </a:ext>
            </a:extLst>
          </p:cNvPr>
          <p:cNvSpPr>
            <a:spLocks noGrp="1"/>
          </p:cNvSpPr>
          <p:nvPr>
            <p:ph idx="1"/>
          </p:nvPr>
        </p:nvSpPr>
        <p:spPr>
          <a:xfrm>
            <a:off x="456506" y="1672683"/>
            <a:ext cx="5509395" cy="4516244"/>
          </a:xfrm>
          <a:ln w="38100">
            <a:solidFill>
              <a:srgbClr val="A2182F"/>
            </a:solidFill>
          </a:ln>
        </p:spPr>
        <p:txBody>
          <a:bodyPr>
            <a:normAutofit fontScale="92500" lnSpcReduction="10000"/>
          </a:bodyPr>
          <a:lstStyle/>
          <a:p>
            <a:pPr>
              <a:spcBef>
                <a:spcPts val="1600"/>
              </a:spcBef>
            </a:pPr>
            <a:endParaRPr lang="en-GB" sz="1000" dirty="0">
              <a:latin typeface="Helvetica Light" panose="020B0403020202020204" pitchFamily="34" charset="0"/>
            </a:endParaRPr>
          </a:p>
          <a:p>
            <a:pPr>
              <a:spcBef>
                <a:spcPts val="1600"/>
              </a:spcBef>
            </a:pPr>
            <a:r>
              <a:rPr lang="en-GB" sz="3200" dirty="0">
                <a:latin typeface="Helvetica Light" panose="020B0403020202020204" pitchFamily="34" charset="0"/>
              </a:rPr>
              <a:t>I’m not good at Science.</a:t>
            </a:r>
          </a:p>
          <a:p>
            <a:pPr>
              <a:spcBef>
                <a:spcPts val="1600"/>
              </a:spcBef>
            </a:pPr>
            <a:r>
              <a:rPr lang="en-GB" sz="3200" dirty="0">
                <a:latin typeface="Helvetica Light" panose="020B0403020202020204" pitchFamily="34" charset="0"/>
              </a:rPr>
              <a:t>My parents were not good at Science so neither am I.</a:t>
            </a:r>
          </a:p>
          <a:p>
            <a:pPr>
              <a:spcBef>
                <a:spcPts val="1600"/>
              </a:spcBef>
            </a:pPr>
            <a:r>
              <a:rPr lang="en-GB" sz="3200" dirty="0">
                <a:latin typeface="Helvetica Light" panose="020B0403020202020204" pitchFamily="34" charset="0"/>
              </a:rPr>
              <a:t>I can’t use science in real life.</a:t>
            </a:r>
          </a:p>
          <a:p>
            <a:pPr>
              <a:spcBef>
                <a:spcPts val="1600"/>
              </a:spcBef>
            </a:pPr>
            <a:r>
              <a:rPr lang="en-GB" sz="3200" dirty="0">
                <a:latin typeface="Helvetica Light" panose="020B0403020202020204" pitchFamily="34" charset="0"/>
              </a:rPr>
              <a:t>Science isn’t important in my life.</a:t>
            </a:r>
          </a:p>
          <a:p>
            <a:pPr>
              <a:spcBef>
                <a:spcPts val="1600"/>
              </a:spcBef>
            </a:pPr>
            <a:r>
              <a:rPr lang="en-GB" sz="3200" dirty="0">
                <a:latin typeface="Helvetica Light" panose="020B0403020202020204" pitchFamily="34" charset="0"/>
              </a:rPr>
              <a:t>I won’t need GCSE science for the job I want to do.</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6040" y="1916832"/>
            <a:ext cx="5280587" cy="3960440"/>
          </a:xfrm>
          <a:prstGeom prst="rect">
            <a:avLst/>
          </a:prstGeom>
        </p:spPr>
      </p:pic>
      <p:pic>
        <p:nvPicPr>
          <p:cNvPr id="6" name="Picture 5">
            <a:extLst>
              <a:ext uri="{FF2B5EF4-FFF2-40B4-BE49-F238E27FC236}">
                <a16:creationId xmlns:a16="http://schemas.microsoft.com/office/drawing/2014/main" id="{7A4A4875-48BD-4EA8-A9B9-D4678393A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4" name="Rectangle 3">
            <a:extLst>
              <a:ext uri="{FF2B5EF4-FFF2-40B4-BE49-F238E27FC236}">
                <a16:creationId xmlns:a16="http://schemas.microsoft.com/office/drawing/2014/main" id="{CCB8E82B-9BDE-B0B5-8989-4BA3E25354CE}"/>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4233141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6F57ED-F0FC-8A44-AFEE-26940FCA4102}"/>
              </a:ext>
            </a:extLst>
          </p:cNvPr>
          <p:cNvSpPr>
            <a:spLocks noGrp="1"/>
          </p:cNvSpPr>
          <p:nvPr>
            <p:ph type="title"/>
          </p:nvPr>
        </p:nvSpPr>
        <p:spPr>
          <a:xfrm>
            <a:off x="0" y="0"/>
            <a:ext cx="7839306" cy="902972"/>
          </a:xfrm>
          <a:solidFill>
            <a:srgbClr val="7030A0"/>
          </a:solidFill>
        </p:spPr>
        <p:txBody>
          <a:bodyPr>
            <a:normAutofit/>
          </a:bodyPr>
          <a:lstStyle/>
          <a:p>
            <a:r>
              <a:rPr lang="en-GB" dirty="0">
                <a:solidFill>
                  <a:schemeClr val="bg1"/>
                </a:solidFill>
                <a:latin typeface="Helvetica Light" panose="020B0403020202020204" pitchFamily="34" charset="0"/>
              </a:rPr>
              <a:t> Mindset of high achievers video</a:t>
            </a:r>
          </a:p>
        </p:txBody>
      </p:sp>
      <p:pic>
        <p:nvPicPr>
          <p:cNvPr id="6" name="Picture 5" descr="A screenshot of a person&#10;&#10;Description automatically generated">
            <a:hlinkClick r:id="rId3"/>
            <a:extLst>
              <a:ext uri="{FF2B5EF4-FFF2-40B4-BE49-F238E27FC236}">
                <a16:creationId xmlns:a16="http://schemas.microsoft.com/office/drawing/2014/main" id="{05E66E06-7A8A-DF47-8E86-90F450BDFE7D}"/>
              </a:ext>
            </a:extLst>
          </p:cNvPr>
          <p:cNvPicPr>
            <a:picLocks noChangeAspect="1"/>
          </p:cNvPicPr>
          <p:nvPr/>
        </p:nvPicPr>
        <p:blipFill rotWithShape="1">
          <a:blip r:embed="rId4"/>
          <a:srcRect l="16759" t="17054" r="14277" b="19419"/>
          <a:stretch/>
        </p:blipFill>
        <p:spPr>
          <a:xfrm>
            <a:off x="2312365" y="1169580"/>
            <a:ext cx="7567270" cy="4356677"/>
          </a:xfrm>
          <a:prstGeom prst="rect">
            <a:avLst/>
          </a:prstGeom>
        </p:spPr>
      </p:pic>
      <p:sp>
        <p:nvSpPr>
          <p:cNvPr id="7" name="TextBox 6">
            <a:extLst>
              <a:ext uri="{FF2B5EF4-FFF2-40B4-BE49-F238E27FC236}">
                <a16:creationId xmlns:a16="http://schemas.microsoft.com/office/drawing/2014/main" id="{D6334FA8-1726-A74E-B759-839B1798D27B}"/>
              </a:ext>
            </a:extLst>
          </p:cNvPr>
          <p:cNvSpPr txBox="1"/>
          <p:nvPr/>
        </p:nvSpPr>
        <p:spPr>
          <a:xfrm>
            <a:off x="119336" y="5229200"/>
            <a:ext cx="1850065" cy="1200329"/>
          </a:xfrm>
          <a:prstGeom prst="rect">
            <a:avLst/>
          </a:prstGeom>
          <a:noFill/>
        </p:spPr>
        <p:txBody>
          <a:bodyPr wrap="square" rtlCol="0">
            <a:spAutoFit/>
          </a:bodyPr>
          <a:lstStyle/>
          <a:p>
            <a:r>
              <a:rPr lang="en-US" dirty="0">
                <a:solidFill>
                  <a:srgbClr val="FF0000"/>
                </a:solidFill>
              </a:rPr>
              <a:t>Video links to YouTube. We recommend that you embed. </a:t>
            </a:r>
          </a:p>
        </p:txBody>
      </p:sp>
      <p:pic>
        <p:nvPicPr>
          <p:cNvPr id="8" name="Picture 7">
            <a:extLst>
              <a:ext uri="{FF2B5EF4-FFF2-40B4-BE49-F238E27FC236}">
                <a16:creationId xmlns:a16="http://schemas.microsoft.com/office/drawing/2014/main" id="{B16F3093-D023-4173-B595-13E7DECFB1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2" name="Rectangle 1">
            <a:extLst>
              <a:ext uri="{FF2B5EF4-FFF2-40B4-BE49-F238E27FC236}">
                <a16:creationId xmlns:a16="http://schemas.microsoft.com/office/drawing/2014/main" id="{47053C15-92A4-51EC-C4C2-6C1A3E44CC7C}"/>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3015949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C87461-5E0E-0041-AE4F-4DB47B129653}"/>
              </a:ext>
            </a:extLst>
          </p:cNvPr>
          <p:cNvPicPr>
            <a:picLocks noChangeAspect="1"/>
          </p:cNvPicPr>
          <p:nvPr/>
        </p:nvPicPr>
        <p:blipFill>
          <a:blip r:embed="rId3"/>
          <a:stretch>
            <a:fillRect/>
          </a:stretch>
        </p:blipFill>
        <p:spPr>
          <a:xfrm>
            <a:off x="2080184" y="-201680"/>
            <a:ext cx="10097792" cy="5680008"/>
          </a:xfrm>
          <a:prstGeom prst="rect">
            <a:avLst/>
          </a:prstGeom>
        </p:spPr>
      </p:pic>
      <p:sp>
        <p:nvSpPr>
          <p:cNvPr id="4" name="Oval 3">
            <a:extLst>
              <a:ext uri="{FF2B5EF4-FFF2-40B4-BE49-F238E27FC236}">
                <a16:creationId xmlns:a16="http://schemas.microsoft.com/office/drawing/2014/main" id="{D6E1A927-EF1E-AD45-A5EE-16031C8FAF12}"/>
              </a:ext>
            </a:extLst>
          </p:cNvPr>
          <p:cNvSpPr/>
          <p:nvPr/>
        </p:nvSpPr>
        <p:spPr>
          <a:xfrm>
            <a:off x="-1536848" y="-387424"/>
            <a:ext cx="6570133" cy="6378223"/>
          </a:xfrm>
          <a:prstGeom prst="ellipse">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A35A85-3A28-B240-833A-920AF3CDDA07}"/>
              </a:ext>
            </a:extLst>
          </p:cNvPr>
          <p:cNvSpPr txBox="1"/>
          <p:nvPr/>
        </p:nvSpPr>
        <p:spPr>
          <a:xfrm>
            <a:off x="505660" y="1177992"/>
            <a:ext cx="3657600" cy="3046988"/>
          </a:xfrm>
          <a:prstGeom prst="rect">
            <a:avLst/>
          </a:prstGeom>
          <a:noFill/>
        </p:spPr>
        <p:txBody>
          <a:bodyPr wrap="square" rtlCol="0">
            <a:spAutoFit/>
          </a:bodyPr>
          <a:lstStyle/>
          <a:p>
            <a:r>
              <a:rPr lang="en-US" sz="4800" b="1" dirty="0">
                <a:solidFill>
                  <a:schemeClr val="bg1"/>
                </a:solidFill>
                <a:latin typeface="Helvetica Light" panose="020B0403020202020204" pitchFamily="34" charset="0"/>
              </a:rPr>
              <a:t>TASK: </a:t>
            </a:r>
            <a:r>
              <a:rPr lang="en-US" sz="4800" dirty="0">
                <a:solidFill>
                  <a:schemeClr val="bg1"/>
                </a:solidFill>
                <a:latin typeface="Helvetica Light" panose="020B0403020202020204" pitchFamily="34" charset="0"/>
              </a:rPr>
              <a:t>What jobs could science support?</a:t>
            </a:r>
          </a:p>
        </p:txBody>
      </p:sp>
    </p:spTree>
    <p:extLst>
      <p:ext uri="{BB962C8B-B14F-4D97-AF65-F5344CB8AC3E}">
        <p14:creationId xmlns:p14="http://schemas.microsoft.com/office/powerpoint/2010/main" val="3892002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F04B1A-107A-E644-9840-B3B4448147F3}"/>
              </a:ext>
            </a:extLst>
          </p:cNvPr>
          <p:cNvSpPr>
            <a:spLocks noGrp="1"/>
          </p:cNvSpPr>
          <p:nvPr>
            <p:ph type="title"/>
          </p:nvPr>
        </p:nvSpPr>
        <p:spPr>
          <a:xfrm>
            <a:off x="0" y="0"/>
            <a:ext cx="4650059" cy="902972"/>
          </a:xfrm>
          <a:solidFill>
            <a:srgbClr val="7030A0"/>
          </a:solidFill>
        </p:spPr>
        <p:txBody>
          <a:bodyPr/>
          <a:lstStyle/>
          <a:p>
            <a:pPr algn="ctr"/>
            <a:r>
              <a:rPr lang="en-GB" dirty="0">
                <a:solidFill>
                  <a:schemeClr val="bg1"/>
                </a:solidFill>
                <a:latin typeface="Helvetica Light" panose="020B0403020202020204" pitchFamily="34" charset="0"/>
              </a:rPr>
              <a:t>Careers Video</a:t>
            </a:r>
          </a:p>
        </p:txBody>
      </p:sp>
      <p:sp>
        <p:nvSpPr>
          <p:cNvPr id="6" name="TextBox 5">
            <a:extLst>
              <a:ext uri="{FF2B5EF4-FFF2-40B4-BE49-F238E27FC236}">
                <a16:creationId xmlns:a16="http://schemas.microsoft.com/office/drawing/2014/main" id="{5637ADB3-0477-804A-9973-7DE8533758F4}"/>
              </a:ext>
            </a:extLst>
          </p:cNvPr>
          <p:cNvSpPr txBox="1"/>
          <p:nvPr/>
        </p:nvSpPr>
        <p:spPr>
          <a:xfrm>
            <a:off x="560272" y="5960866"/>
            <a:ext cx="6444686" cy="369332"/>
          </a:xfrm>
          <a:prstGeom prst="rect">
            <a:avLst/>
          </a:prstGeom>
          <a:noFill/>
        </p:spPr>
        <p:txBody>
          <a:bodyPr wrap="square" rtlCol="0">
            <a:spAutoFit/>
          </a:bodyPr>
          <a:lstStyle/>
          <a:p>
            <a:r>
              <a:rPr lang="en-US" dirty="0">
                <a:solidFill>
                  <a:srgbClr val="FF0000"/>
                </a:solidFill>
              </a:rPr>
              <a:t>Video links to YouTube. We recommend that you embed.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600200"/>
            <a:ext cx="7315200" cy="3657600"/>
          </a:xfrm>
          <a:prstGeom prst="rect">
            <a:avLst/>
          </a:prstGeom>
        </p:spPr>
      </p:pic>
      <p:pic>
        <p:nvPicPr>
          <p:cNvPr id="8" name="Picture 7">
            <a:extLst>
              <a:ext uri="{FF2B5EF4-FFF2-40B4-BE49-F238E27FC236}">
                <a16:creationId xmlns:a16="http://schemas.microsoft.com/office/drawing/2014/main" id="{887240E7-80EA-460A-A7D2-6F1A85649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2" name="Rectangle 1">
            <a:extLst>
              <a:ext uri="{FF2B5EF4-FFF2-40B4-BE49-F238E27FC236}">
                <a16:creationId xmlns:a16="http://schemas.microsoft.com/office/drawing/2014/main" id="{99F929FF-0626-FD26-AF5A-C43C513CDC37}"/>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1518487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A77257-9D0E-C848-8FA4-8E7F7263272E}"/>
              </a:ext>
            </a:extLst>
          </p:cNvPr>
          <p:cNvPicPr>
            <a:picLocks noChangeAspect="1"/>
          </p:cNvPicPr>
          <p:nvPr/>
        </p:nvPicPr>
        <p:blipFill>
          <a:blip r:embed="rId2"/>
          <a:stretch>
            <a:fillRect/>
          </a:stretch>
        </p:blipFill>
        <p:spPr>
          <a:xfrm>
            <a:off x="3772604" y="1047484"/>
            <a:ext cx="8419396" cy="5604160"/>
          </a:xfrm>
          <a:prstGeom prst="rect">
            <a:avLst/>
          </a:prstGeom>
        </p:spPr>
      </p:pic>
      <p:sp>
        <p:nvSpPr>
          <p:cNvPr id="4" name="Title 1">
            <a:extLst>
              <a:ext uri="{FF2B5EF4-FFF2-40B4-BE49-F238E27FC236}">
                <a16:creationId xmlns:a16="http://schemas.microsoft.com/office/drawing/2014/main" id="{8AC4188A-F4B0-B943-9790-47080F47382E}"/>
              </a:ext>
            </a:extLst>
          </p:cNvPr>
          <p:cNvSpPr>
            <a:spLocks noGrp="1"/>
          </p:cNvSpPr>
          <p:nvPr>
            <p:ph type="title"/>
          </p:nvPr>
        </p:nvSpPr>
        <p:spPr>
          <a:xfrm>
            <a:off x="0" y="7319"/>
            <a:ext cx="7906908" cy="1325563"/>
          </a:xfrm>
          <a:solidFill>
            <a:srgbClr val="7030A0"/>
          </a:solidFill>
        </p:spPr>
        <p:txBody>
          <a:bodyPr/>
          <a:lstStyle/>
          <a:p>
            <a:pPr algn="ctr"/>
            <a:r>
              <a:rPr lang="en-GB" dirty="0">
                <a:solidFill>
                  <a:schemeClr val="bg1"/>
                </a:solidFill>
                <a:latin typeface="Helvetica Light" panose="020B0403020202020204" pitchFamily="34" charset="0"/>
              </a:rPr>
              <a:t>How does science develop character and culture?</a:t>
            </a:r>
          </a:p>
        </p:txBody>
      </p:sp>
      <p:sp>
        <p:nvSpPr>
          <p:cNvPr id="5" name="Oval 4">
            <a:extLst>
              <a:ext uri="{FF2B5EF4-FFF2-40B4-BE49-F238E27FC236}">
                <a16:creationId xmlns:a16="http://schemas.microsoft.com/office/drawing/2014/main" id="{A20704E3-348A-B047-A2C8-D81F3BD8326E}"/>
              </a:ext>
            </a:extLst>
          </p:cNvPr>
          <p:cNvSpPr/>
          <p:nvPr/>
        </p:nvSpPr>
        <p:spPr>
          <a:xfrm>
            <a:off x="-1128067" y="1717288"/>
            <a:ext cx="5967696" cy="4934356"/>
          </a:xfrm>
          <a:prstGeom prst="ellipse">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1BAD46-7B9F-6D4F-9AC9-12632EAF219E}"/>
              </a:ext>
            </a:extLst>
          </p:cNvPr>
          <p:cNvSpPr txBox="1"/>
          <p:nvPr/>
        </p:nvSpPr>
        <p:spPr>
          <a:xfrm>
            <a:off x="291396" y="2371576"/>
            <a:ext cx="3611531" cy="3293209"/>
          </a:xfrm>
          <a:prstGeom prst="rect">
            <a:avLst/>
          </a:prstGeom>
          <a:noFill/>
        </p:spPr>
        <p:txBody>
          <a:bodyPr wrap="square" rtlCol="0">
            <a:spAutoFit/>
          </a:bodyPr>
          <a:lstStyle/>
          <a:p>
            <a:r>
              <a:rPr lang="en-GB" sz="4000" b="1" dirty="0">
                <a:solidFill>
                  <a:schemeClr val="bg1"/>
                </a:solidFill>
                <a:latin typeface="Helvetica Light" panose="020B0403020202020204" pitchFamily="34" charset="0"/>
              </a:rPr>
              <a:t>Task: </a:t>
            </a:r>
            <a:r>
              <a:rPr lang="en-GB" sz="4000" dirty="0">
                <a:solidFill>
                  <a:schemeClr val="bg1"/>
                </a:solidFill>
                <a:latin typeface="Helvetica Light" panose="020B0403020202020204" pitchFamily="34" charset="0"/>
              </a:rPr>
              <a:t>How has your character developed since Year 7?</a:t>
            </a:r>
          </a:p>
          <a:p>
            <a:endParaRPr lang="en-US" sz="4800" dirty="0">
              <a:solidFill>
                <a:schemeClr val="bg1"/>
              </a:solidFill>
              <a:latin typeface="Helvetica Light" panose="020B0403020202020204" pitchFamily="34" charset="0"/>
            </a:endParaRPr>
          </a:p>
        </p:txBody>
      </p:sp>
      <p:pic>
        <p:nvPicPr>
          <p:cNvPr id="8" name="Picture 7">
            <a:extLst>
              <a:ext uri="{FF2B5EF4-FFF2-40B4-BE49-F238E27FC236}">
                <a16:creationId xmlns:a16="http://schemas.microsoft.com/office/drawing/2014/main" id="{F9B30179-BDB7-4FFF-9B02-5A5953AC28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9682" y="0"/>
            <a:ext cx="2122318" cy="1193804"/>
          </a:xfrm>
          <a:prstGeom prst="rect">
            <a:avLst/>
          </a:prstGeom>
        </p:spPr>
      </p:pic>
      <p:sp>
        <p:nvSpPr>
          <p:cNvPr id="3" name="Rectangle 2">
            <a:extLst>
              <a:ext uri="{FF2B5EF4-FFF2-40B4-BE49-F238E27FC236}">
                <a16:creationId xmlns:a16="http://schemas.microsoft.com/office/drawing/2014/main" id="{E619A7C2-2640-C3A3-892C-79C1E5256DB4}"/>
              </a:ext>
            </a:extLst>
          </p:cNvPr>
          <p:cNvSpPr/>
          <p:nvPr/>
        </p:nvSpPr>
        <p:spPr>
          <a:xfrm>
            <a:off x="10272464" y="13346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2530574092"/>
      </p:ext>
    </p:extLst>
  </p:cSld>
  <p:clrMapOvr>
    <a:masterClrMapping/>
  </p:clrMapOvr>
</p:sld>
</file>

<file path=ppt/theme/theme1.xml><?xml version="1.0" encoding="utf-8"?>
<a:theme xmlns:a="http://schemas.openxmlformats.org/drawingml/2006/main" name="PiXL template presentation widescreen 1">
  <a:themeElements>
    <a:clrScheme name="Custom 1">
      <a:dk1>
        <a:sysClr val="windowText" lastClr="000000"/>
      </a:dk1>
      <a:lt1>
        <a:sysClr val="window" lastClr="FFFFFF"/>
      </a:lt1>
      <a:dk2>
        <a:srgbClr val="1F497D"/>
      </a:dk2>
      <a:lt2>
        <a:srgbClr val="EEECE1"/>
      </a:lt2>
      <a:accent1>
        <a:srgbClr val="4F81BD"/>
      </a:accent1>
      <a:accent2>
        <a:srgbClr val="FF99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8A77E1AD-F4C1-47C0-9DA9-B9074AEA7072}" vid="{B71914E6-87C7-4175-B29E-579CA76CD93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PiXL PowerPoint Science  (1)</Template>
  <TotalTime>1001</TotalTime>
  <Words>2129</Words>
  <Application>Microsoft Office PowerPoint</Application>
  <PresentationFormat>Widescreen</PresentationFormat>
  <Paragraphs>209</Paragraphs>
  <Slides>21</Slides>
  <Notes>15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Arial</vt:lpstr>
      <vt:lpstr>Calibri</vt:lpstr>
      <vt:lpstr>Calibri Light</vt:lpstr>
      <vt:lpstr>Helvetica Light</vt:lpstr>
      <vt:lpstr>PiXL template presentation widescreen 1</vt:lpstr>
      <vt:lpstr>Custom Design</vt:lpstr>
      <vt:lpstr>1_Custom Design</vt:lpstr>
      <vt:lpstr>PowerPoint Presentation</vt:lpstr>
      <vt:lpstr>Why is science important?</vt:lpstr>
      <vt:lpstr>PowerPoint Presentation</vt:lpstr>
      <vt:lpstr>Why is science important?</vt:lpstr>
      <vt:lpstr> Common misconceptions</vt:lpstr>
      <vt:lpstr> Mindset of high achievers video</vt:lpstr>
      <vt:lpstr>PowerPoint Presentation</vt:lpstr>
      <vt:lpstr>Careers Video</vt:lpstr>
      <vt:lpstr>How does science develop character and culture?</vt:lpstr>
      <vt:lpstr>How does science develop character and culture?</vt:lpstr>
      <vt:lpstr>How does science develop character and culture?</vt:lpstr>
      <vt:lpstr>How does science develop character and culture?</vt:lpstr>
      <vt:lpstr>Success Criteria</vt:lpstr>
      <vt:lpstr>Success Criteria</vt:lpstr>
      <vt:lpstr>Success Criteria</vt:lpstr>
      <vt:lpstr>Success Criteria</vt:lpstr>
      <vt:lpstr>Success Criteria</vt:lpstr>
      <vt:lpstr>Success Criteria</vt:lpstr>
      <vt:lpstr>Success Criteria</vt:lpstr>
      <vt:lpstr>Suggested extension/research/homework tasks</vt:lpstr>
      <vt:lpstr>Additional resources and reading</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Now</dc:title>
  <dc:creator>Amanda Fleck</dc:creator>
  <cp:lastModifiedBy>Faizul Islam</cp:lastModifiedBy>
  <cp:revision>96</cp:revision>
  <cp:lastPrinted>2016-06-23T20:03:07Z</cp:lastPrinted>
  <dcterms:created xsi:type="dcterms:W3CDTF">2016-06-20T08:20:52Z</dcterms:created>
  <dcterms:modified xsi:type="dcterms:W3CDTF">2024-03-12T09:06:47Z</dcterms:modified>
</cp:coreProperties>
</file>