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6"/>
  </p:notesMasterIdLst>
  <p:handoutMasterIdLst>
    <p:handoutMasterId r:id="rId17"/>
  </p:handoutMasterIdLst>
  <p:sldIdLst>
    <p:sldId id="287" r:id="rId2"/>
    <p:sldId id="276" r:id="rId3"/>
    <p:sldId id="258" r:id="rId4"/>
    <p:sldId id="263" r:id="rId5"/>
    <p:sldId id="278" r:id="rId6"/>
    <p:sldId id="265" r:id="rId7"/>
    <p:sldId id="266" r:id="rId8"/>
    <p:sldId id="267" r:id="rId9"/>
    <p:sldId id="260" r:id="rId10"/>
    <p:sldId id="268" r:id="rId11"/>
    <p:sldId id="269" r:id="rId12"/>
    <p:sldId id="270" r:id="rId13"/>
    <p:sldId id="288" r:id="rId14"/>
    <p:sldId id="26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356"/>
    <a:srgbClr val="F2F2F2"/>
    <a:srgbClr val="E51F29"/>
    <a:srgbClr val="FE6813"/>
    <a:srgbClr val="FF280B"/>
    <a:srgbClr val="515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1" autoAdjust="0"/>
    <p:restoredTop sz="94599"/>
  </p:normalViewPr>
  <p:slideViewPr>
    <p:cSldViewPr snapToGrid="0" snapToObjects="1" showGuides="1">
      <p:cViewPr varScale="1">
        <p:scale>
          <a:sx n="114" d="100"/>
          <a:sy n="114" d="100"/>
        </p:scale>
        <p:origin x="828" y="10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2" d="100"/>
          <a:sy n="82" d="100"/>
        </p:scale>
        <p:origin x="335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9E9DD-C8BB-4EA4-8926-24F031A54CDE}" type="doc">
      <dgm:prSet loTypeId="urn:microsoft.com/office/officeart/2018/2/layout/IconLabelList" loCatId="icon" qsTypeId="urn:microsoft.com/office/officeart/2005/8/quickstyle/3d7" qsCatId="3D" csTypeId="urn:microsoft.com/office/officeart/2005/8/colors/accent3_2" csCatId="accent3" phldr="1"/>
      <dgm:spPr/>
      <dgm:t>
        <a:bodyPr/>
        <a:lstStyle/>
        <a:p>
          <a:endParaRPr lang="en-US"/>
        </a:p>
      </dgm:t>
    </dgm:pt>
    <dgm:pt modelId="{2FECD3FD-3AA9-421E-B4AD-33876904F991}">
      <dgm:prSet custT="1"/>
      <dgm:spPr/>
      <dgm:t>
        <a:bodyPr/>
        <a:lstStyle/>
        <a:p>
          <a:pPr>
            <a:lnSpc>
              <a:spcPct val="100000"/>
            </a:lnSpc>
          </a:pPr>
          <a:r>
            <a:rPr lang="en-GB" sz="2000" dirty="0"/>
            <a:t>Obviously you could go on to study an A Level in the subject, but there’s more to RS than that! </a:t>
          </a:r>
          <a:endParaRPr lang="en-US" sz="2000" dirty="0"/>
        </a:p>
      </dgm:t>
    </dgm:pt>
    <dgm:pt modelId="{FB2F9878-09C7-474C-A90D-01A7092BBC8E}" type="parTrans" cxnId="{53B5DBF5-91DB-4D57-9C9F-7E57D98687AB}">
      <dgm:prSet/>
      <dgm:spPr/>
      <dgm:t>
        <a:bodyPr/>
        <a:lstStyle/>
        <a:p>
          <a:endParaRPr lang="en-US"/>
        </a:p>
      </dgm:t>
    </dgm:pt>
    <dgm:pt modelId="{5A77CC59-C909-4F42-8E9E-1A970DA2CACE}" type="sibTrans" cxnId="{53B5DBF5-91DB-4D57-9C9F-7E57D98687AB}">
      <dgm:prSet/>
      <dgm:spPr/>
      <dgm:t>
        <a:bodyPr/>
        <a:lstStyle/>
        <a:p>
          <a:endParaRPr lang="en-US"/>
        </a:p>
      </dgm:t>
    </dgm:pt>
    <dgm:pt modelId="{20C7A671-0214-4F48-9034-3876276A108D}">
      <dgm:prSet/>
      <dgm:spPr/>
      <dgm:t>
        <a:bodyPr/>
        <a:lstStyle/>
        <a:p>
          <a:pPr>
            <a:lnSpc>
              <a:spcPct val="100000"/>
            </a:lnSpc>
          </a:pPr>
          <a:r>
            <a:rPr lang="en-GB"/>
            <a:t>You could get involved in a debate club – you’ll learn the skills you need! </a:t>
          </a:r>
          <a:endParaRPr lang="en-US"/>
        </a:p>
      </dgm:t>
    </dgm:pt>
    <dgm:pt modelId="{31CDA2EC-7031-4BC8-969C-72FF7518D065}" type="parTrans" cxnId="{F0C888D0-3F5A-457B-AE6D-D51193CDF77E}">
      <dgm:prSet/>
      <dgm:spPr/>
      <dgm:t>
        <a:bodyPr/>
        <a:lstStyle/>
        <a:p>
          <a:endParaRPr lang="en-US"/>
        </a:p>
      </dgm:t>
    </dgm:pt>
    <dgm:pt modelId="{248D55CC-9FFB-4925-AFCB-F560E1DF90C6}" type="sibTrans" cxnId="{F0C888D0-3F5A-457B-AE6D-D51193CDF77E}">
      <dgm:prSet/>
      <dgm:spPr/>
      <dgm:t>
        <a:bodyPr/>
        <a:lstStyle/>
        <a:p>
          <a:endParaRPr lang="en-US"/>
        </a:p>
      </dgm:t>
    </dgm:pt>
    <dgm:pt modelId="{503C487D-BC48-4085-920B-AA28D55C2BA7}" type="pres">
      <dgm:prSet presAssocID="{3489E9DD-C8BB-4EA4-8926-24F031A54CDE}" presName="root" presStyleCnt="0">
        <dgm:presLayoutVars>
          <dgm:dir/>
          <dgm:resizeHandles val="exact"/>
        </dgm:presLayoutVars>
      </dgm:prSet>
      <dgm:spPr/>
    </dgm:pt>
    <dgm:pt modelId="{DDBB14B6-3361-4D94-B859-1809DE796B71}" type="pres">
      <dgm:prSet presAssocID="{2FECD3FD-3AA9-421E-B4AD-33876904F991}" presName="compNode" presStyleCnt="0"/>
      <dgm:spPr/>
    </dgm:pt>
    <dgm:pt modelId="{2E9F5EC8-DC97-447E-8042-5B85DAE5FBFA}" type="pres">
      <dgm:prSet presAssocID="{2FECD3FD-3AA9-421E-B4AD-33876904F9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F09E0AD6-9824-40BD-AFE8-C81538FB8642}" type="pres">
      <dgm:prSet presAssocID="{2FECD3FD-3AA9-421E-B4AD-33876904F991}" presName="spaceRect" presStyleCnt="0"/>
      <dgm:spPr/>
    </dgm:pt>
    <dgm:pt modelId="{AF047B60-C9E1-49DC-9C2F-8C83BCEFBD78}" type="pres">
      <dgm:prSet presAssocID="{2FECD3FD-3AA9-421E-B4AD-33876904F991}" presName="textRect" presStyleLbl="revTx" presStyleIdx="0" presStyleCnt="2">
        <dgm:presLayoutVars>
          <dgm:chMax val="1"/>
          <dgm:chPref val="1"/>
        </dgm:presLayoutVars>
      </dgm:prSet>
      <dgm:spPr/>
    </dgm:pt>
    <dgm:pt modelId="{B8901CA4-9DE4-4B58-B30C-0DC9A35BC65E}" type="pres">
      <dgm:prSet presAssocID="{5A77CC59-C909-4F42-8E9E-1A970DA2CACE}" presName="sibTrans" presStyleCnt="0"/>
      <dgm:spPr/>
    </dgm:pt>
    <dgm:pt modelId="{2203EFA8-E3F5-4F1F-94DA-6C2B96096A1B}" type="pres">
      <dgm:prSet presAssocID="{20C7A671-0214-4F48-9034-3876276A108D}" presName="compNode" presStyleCnt="0"/>
      <dgm:spPr/>
    </dgm:pt>
    <dgm:pt modelId="{F3FB626A-0C25-4240-87A8-E23671FE8817}" type="pres">
      <dgm:prSet presAssocID="{20C7A671-0214-4F48-9034-3876276A108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1AE5ABF7-DE28-42BA-94D5-5FE87345E8FA}" type="pres">
      <dgm:prSet presAssocID="{20C7A671-0214-4F48-9034-3876276A108D}" presName="spaceRect" presStyleCnt="0"/>
      <dgm:spPr/>
    </dgm:pt>
    <dgm:pt modelId="{52A50F13-D572-4826-9B85-8D7018806260}" type="pres">
      <dgm:prSet presAssocID="{20C7A671-0214-4F48-9034-3876276A108D}" presName="textRect" presStyleLbl="revTx" presStyleIdx="1" presStyleCnt="2">
        <dgm:presLayoutVars>
          <dgm:chMax val="1"/>
          <dgm:chPref val="1"/>
        </dgm:presLayoutVars>
      </dgm:prSet>
      <dgm:spPr/>
    </dgm:pt>
  </dgm:ptLst>
  <dgm:cxnLst>
    <dgm:cxn modelId="{67DA2E56-A80A-C74D-BBC9-A6D425A8B913}" type="presOf" srcId="{3489E9DD-C8BB-4EA4-8926-24F031A54CDE}" destId="{503C487D-BC48-4085-920B-AA28D55C2BA7}" srcOrd="0" destOrd="0" presId="urn:microsoft.com/office/officeart/2018/2/layout/IconLabelList"/>
    <dgm:cxn modelId="{61DA77B0-F1CD-D241-B36B-4AAD021A495C}" type="presOf" srcId="{20C7A671-0214-4F48-9034-3876276A108D}" destId="{52A50F13-D572-4826-9B85-8D7018806260}" srcOrd="0" destOrd="0" presId="urn:microsoft.com/office/officeart/2018/2/layout/IconLabelList"/>
    <dgm:cxn modelId="{F0C888D0-3F5A-457B-AE6D-D51193CDF77E}" srcId="{3489E9DD-C8BB-4EA4-8926-24F031A54CDE}" destId="{20C7A671-0214-4F48-9034-3876276A108D}" srcOrd="1" destOrd="0" parTransId="{31CDA2EC-7031-4BC8-969C-72FF7518D065}" sibTransId="{248D55CC-9FFB-4925-AFCB-F560E1DF90C6}"/>
    <dgm:cxn modelId="{5AA7C5D5-A943-4E4C-9E02-46A35CC220F9}" type="presOf" srcId="{2FECD3FD-3AA9-421E-B4AD-33876904F991}" destId="{AF047B60-C9E1-49DC-9C2F-8C83BCEFBD78}" srcOrd="0" destOrd="0" presId="urn:microsoft.com/office/officeart/2018/2/layout/IconLabelList"/>
    <dgm:cxn modelId="{53B5DBF5-91DB-4D57-9C9F-7E57D98687AB}" srcId="{3489E9DD-C8BB-4EA4-8926-24F031A54CDE}" destId="{2FECD3FD-3AA9-421E-B4AD-33876904F991}" srcOrd="0" destOrd="0" parTransId="{FB2F9878-09C7-474C-A90D-01A7092BBC8E}" sibTransId="{5A77CC59-C909-4F42-8E9E-1A970DA2CACE}"/>
    <dgm:cxn modelId="{35C5AC94-C8CC-3647-BBE3-F370B0E7C554}" type="presParOf" srcId="{503C487D-BC48-4085-920B-AA28D55C2BA7}" destId="{DDBB14B6-3361-4D94-B859-1809DE796B71}" srcOrd="0" destOrd="0" presId="urn:microsoft.com/office/officeart/2018/2/layout/IconLabelList"/>
    <dgm:cxn modelId="{9AFE6A68-56F4-8C45-95BA-96EF57FAB517}" type="presParOf" srcId="{DDBB14B6-3361-4D94-B859-1809DE796B71}" destId="{2E9F5EC8-DC97-447E-8042-5B85DAE5FBFA}" srcOrd="0" destOrd="0" presId="urn:microsoft.com/office/officeart/2018/2/layout/IconLabelList"/>
    <dgm:cxn modelId="{34FF3433-3A06-5D41-B542-398A7673B62B}" type="presParOf" srcId="{DDBB14B6-3361-4D94-B859-1809DE796B71}" destId="{F09E0AD6-9824-40BD-AFE8-C81538FB8642}" srcOrd="1" destOrd="0" presId="urn:microsoft.com/office/officeart/2018/2/layout/IconLabelList"/>
    <dgm:cxn modelId="{03A56936-3F03-6142-A64D-A523BDD9AECE}" type="presParOf" srcId="{DDBB14B6-3361-4D94-B859-1809DE796B71}" destId="{AF047B60-C9E1-49DC-9C2F-8C83BCEFBD78}" srcOrd="2" destOrd="0" presId="urn:microsoft.com/office/officeart/2018/2/layout/IconLabelList"/>
    <dgm:cxn modelId="{93F6177A-B0B2-634A-A18E-2BB7086BE1B3}" type="presParOf" srcId="{503C487D-BC48-4085-920B-AA28D55C2BA7}" destId="{B8901CA4-9DE4-4B58-B30C-0DC9A35BC65E}" srcOrd="1" destOrd="0" presId="urn:microsoft.com/office/officeart/2018/2/layout/IconLabelList"/>
    <dgm:cxn modelId="{892D8F65-0D55-7A44-B8A7-BC5B9EF8595D}" type="presParOf" srcId="{503C487D-BC48-4085-920B-AA28D55C2BA7}" destId="{2203EFA8-E3F5-4F1F-94DA-6C2B96096A1B}" srcOrd="2" destOrd="0" presId="urn:microsoft.com/office/officeart/2018/2/layout/IconLabelList"/>
    <dgm:cxn modelId="{FD2F296A-F26A-3242-9BC8-86FD7775DC32}" type="presParOf" srcId="{2203EFA8-E3F5-4F1F-94DA-6C2B96096A1B}" destId="{F3FB626A-0C25-4240-87A8-E23671FE8817}" srcOrd="0" destOrd="0" presId="urn:microsoft.com/office/officeart/2018/2/layout/IconLabelList"/>
    <dgm:cxn modelId="{CCE4A3C3-7FDC-1248-9689-39AEB22648F3}" type="presParOf" srcId="{2203EFA8-E3F5-4F1F-94DA-6C2B96096A1B}" destId="{1AE5ABF7-DE28-42BA-94D5-5FE87345E8FA}" srcOrd="1" destOrd="0" presId="urn:microsoft.com/office/officeart/2018/2/layout/IconLabelList"/>
    <dgm:cxn modelId="{0B6BFA4F-BFE6-534E-99A5-2347F7A8624E}" type="presParOf" srcId="{2203EFA8-E3F5-4F1F-94DA-6C2B96096A1B}" destId="{52A50F13-D572-4826-9B85-8D7018806260}" srcOrd="2" destOrd="0" presId="urn:microsoft.com/office/officeart/2018/2/layout/Icon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F5EC8-DC97-447E-8042-5B85DAE5FBFA}">
      <dsp:nvSpPr>
        <dsp:cNvPr id="0" name=""/>
        <dsp:cNvSpPr/>
      </dsp:nvSpPr>
      <dsp:spPr>
        <a:xfrm>
          <a:off x="2068690" y="26830"/>
          <a:ext cx="1695937" cy="169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AF047B60-C9E1-49DC-9C2F-8C83BCEFBD78}">
      <dsp:nvSpPr>
        <dsp:cNvPr id="0" name=""/>
        <dsp:cNvSpPr/>
      </dsp:nvSpPr>
      <dsp:spPr>
        <a:xfrm>
          <a:off x="1032284" y="2180917"/>
          <a:ext cx="376875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dirty="0"/>
            <a:t>Obviously you could go on to study an A Level in the subject, but there’s more to RS than that! </a:t>
          </a:r>
          <a:endParaRPr lang="en-US" sz="2000" kern="1200" dirty="0"/>
        </a:p>
      </dsp:txBody>
      <dsp:txXfrm>
        <a:off x="1032284" y="2180917"/>
        <a:ext cx="3768750" cy="900000"/>
      </dsp:txXfrm>
    </dsp:sp>
    <dsp:sp modelId="{F3FB626A-0C25-4240-87A8-E23671FE8817}">
      <dsp:nvSpPr>
        <dsp:cNvPr id="0" name=""/>
        <dsp:cNvSpPr/>
      </dsp:nvSpPr>
      <dsp:spPr>
        <a:xfrm>
          <a:off x="6496971" y="26830"/>
          <a:ext cx="1695937" cy="169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52A50F13-D572-4826-9B85-8D7018806260}">
      <dsp:nvSpPr>
        <dsp:cNvPr id="0" name=""/>
        <dsp:cNvSpPr/>
      </dsp:nvSpPr>
      <dsp:spPr>
        <a:xfrm>
          <a:off x="5460565" y="2180917"/>
          <a:ext cx="3768750"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t>You could get involved in a debate club – you’ll learn the skills you need! </a:t>
          </a:r>
          <a:endParaRPr lang="en-US" sz="2000" kern="1200"/>
        </a:p>
      </dsp:txBody>
      <dsp:txXfrm>
        <a:off x="5460565" y="2180917"/>
        <a:ext cx="3768750" cy="90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D9B67-1980-43B2-9941-720EE94ABA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75C41E6-CCBF-42FA-B1DF-79750BF207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2EB740-A51E-44DB-B1CD-4CE9CF5CE7FE}" type="datetimeFigureOut">
              <a:rPr lang="en-GB" smtClean="0"/>
              <a:pPr/>
              <a:t>12/03/2024</a:t>
            </a:fld>
            <a:endParaRPr lang="en-GB"/>
          </a:p>
        </p:txBody>
      </p:sp>
      <p:sp>
        <p:nvSpPr>
          <p:cNvPr id="4" name="Footer Placeholder 3">
            <a:extLst>
              <a:ext uri="{FF2B5EF4-FFF2-40B4-BE49-F238E27FC236}">
                <a16:creationId xmlns:a16="http://schemas.microsoft.com/office/drawing/2014/main" id="{6F524F0A-701D-4FA5-958E-E98111E07A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B7A550-DA11-4CF5-BFFB-BAA9BB200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CC07D3-9869-4343-A7B6-F7FDAE2D3BDB}" type="slidenum">
              <a:rPr lang="en-GB" smtClean="0"/>
              <a:pPr/>
              <a:t>‹#›</a:t>
            </a:fld>
            <a:endParaRPr lang="en-GB"/>
          </a:p>
        </p:txBody>
      </p:sp>
    </p:spTree>
    <p:extLst>
      <p:ext uri="{BB962C8B-B14F-4D97-AF65-F5344CB8AC3E}">
        <p14:creationId xmlns:p14="http://schemas.microsoft.com/office/powerpoint/2010/main" val="1724915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E5202-C579-4D4F-9865-D5307B65AB96}"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28029E-6E5B-6348-82B1-439D5FB7EB45}" type="slidenum">
              <a:rPr lang="en-US" smtClean="0"/>
              <a:t>‹#›</a:t>
            </a:fld>
            <a:endParaRPr lang="en-US"/>
          </a:p>
        </p:txBody>
      </p:sp>
    </p:spTree>
    <p:extLst>
      <p:ext uri="{BB962C8B-B14F-4D97-AF65-F5344CB8AC3E}">
        <p14:creationId xmlns:p14="http://schemas.microsoft.com/office/powerpoint/2010/main" val="36910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98EB9E-2DBB-9949-91F6-88D5FE93BECE}"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202552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98EB9E-2DBB-9949-91F6-88D5FE93BECE}"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20210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98EB9E-2DBB-9949-91F6-88D5FE93BECE}"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287844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98EB9E-2DBB-9949-91F6-88D5FE93BECE}" type="datetimeFigureOut">
              <a:rPr lang="en-US" smtClean="0"/>
              <a:pPr/>
              <a:t>3/12/2024</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pPr/>
              <a:t>‹#›</a:t>
            </a:fld>
            <a:endParaRPr lang="en-US" dirty="0"/>
          </a:p>
        </p:txBody>
      </p:sp>
    </p:spTree>
    <p:extLst>
      <p:ext uri="{BB962C8B-B14F-4D97-AF65-F5344CB8AC3E}">
        <p14:creationId xmlns:p14="http://schemas.microsoft.com/office/powerpoint/2010/main" val="218455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8EB9E-2DBB-9949-91F6-88D5FE93BECE}" type="datetimeFigureOut">
              <a:rPr lang="en-US" smtClean="0"/>
              <a:pPr/>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140970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498EB9E-2DBB-9949-91F6-88D5FE93BECE}" type="datetimeFigureOut">
              <a:rPr lang="en-US" smtClean="0"/>
              <a:pPr/>
              <a:t>3/12/2024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320626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498EB9E-2DBB-9949-91F6-88D5FE93BECE}" type="datetimeFigureOut">
              <a:rPr lang="en-US" smtClean="0"/>
              <a:pPr/>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424D3-B686-0845-9AE1-586A25CF7D66}"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997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98EB9E-2DBB-9949-91F6-88D5FE93BECE}" type="datetimeFigureOut">
              <a:rPr lang="en-US" smtClean="0"/>
              <a:pPr/>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397621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8EB9E-2DBB-9949-91F6-88D5FE93BECE}" type="datetimeFigureOut">
              <a:rPr lang="en-US" smtClean="0"/>
              <a:pPr/>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254209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A498EB9E-2DBB-9949-91F6-88D5FE93BECE}" type="datetimeFigureOut">
              <a:rPr lang="en-US" smtClean="0"/>
              <a:pPr/>
              <a:t>3/12/2024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1856121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498EB9E-2DBB-9949-91F6-88D5FE93BECE}" type="datetimeFigureOut">
              <a:rPr lang="en-US" smtClean="0"/>
              <a:pPr/>
              <a:t>3/12/2024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008424D3-B686-0845-9AE1-586A25CF7D66}" type="slidenum">
              <a:rPr lang="en-US" smtClean="0"/>
              <a:pPr/>
              <a:t>‹#›</a:t>
            </a:fld>
            <a:endParaRPr lang="en-US"/>
          </a:p>
        </p:txBody>
      </p:sp>
    </p:spTree>
    <p:extLst>
      <p:ext uri="{BB962C8B-B14F-4D97-AF65-F5344CB8AC3E}">
        <p14:creationId xmlns:p14="http://schemas.microsoft.com/office/powerpoint/2010/main" val="279616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498EB9E-2DBB-9949-91F6-88D5FE93BECE}" type="datetimeFigureOut">
              <a:rPr lang="en-US" smtClean="0"/>
              <a:pPr/>
              <a:t>3/12/2024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008424D3-B686-0845-9AE1-586A25CF7D66}" type="slidenum">
              <a:rPr lang="en-US" smtClean="0"/>
              <a:pPr/>
              <a:t>‹#›</a:t>
            </a:fld>
            <a:endParaRPr lang="en-US"/>
          </a:p>
        </p:txBody>
      </p:sp>
      <p:sp>
        <p:nvSpPr>
          <p:cNvPr id="7" name="Rectangle 6">
            <a:extLst>
              <a:ext uri="{FF2B5EF4-FFF2-40B4-BE49-F238E27FC236}">
                <a16:creationId xmlns:a16="http://schemas.microsoft.com/office/drawing/2014/main" id="{D477732C-42F2-E84B-87F3-39BDC17A123C}"/>
              </a:ext>
            </a:extLst>
          </p:cNvPr>
          <p:cNvSpPr/>
          <p:nvPr userDrawn="1"/>
        </p:nvSpPr>
        <p:spPr>
          <a:xfrm>
            <a:off x="0" y="6608618"/>
            <a:ext cx="12192000" cy="249382"/>
          </a:xfrm>
          <a:prstGeom prst="rect">
            <a:avLst/>
          </a:prstGeom>
          <a:solidFill>
            <a:srgbClr val="E51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16CD97C-BD54-1247-97AB-36A7DC965BEE}"/>
              </a:ext>
            </a:extLst>
          </p:cNvPr>
          <p:cNvPicPr>
            <a:picLocks noChangeAspect="1"/>
          </p:cNvPicPr>
          <p:nvPr userDrawn="1"/>
        </p:nvPicPr>
        <p:blipFill>
          <a:blip r:embed="rId13"/>
          <a:stretch>
            <a:fillRect/>
          </a:stretch>
        </p:blipFill>
        <p:spPr>
          <a:xfrm>
            <a:off x="10598727" y="5651749"/>
            <a:ext cx="1518821" cy="895466"/>
          </a:xfrm>
          <a:prstGeom prst="rect">
            <a:avLst/>
          </a:prstGeom>
        </p:spPr>
      </p:pic>
    </p:spTree>
    <p:extLst>
      <p:ext uri="{BB962C8B-B14F-4D97-AF65-F5344CB8AC3E}">
        <p14:creationId xmlns:p14="http://schemas.microsoft.com/office/powerpoint/2010/main" val="2745510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could.com/stories/anne-a/" TargetMode="External"/><Relationship Id="rId2" Type="http://schemas.openxmlformats.org/officeDocument/2006/relationships/hyperlink" Target="https://icould.com/stories/lynda-w/" TargetMode="Externa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DF92F4-F150-2D49-B043-CE3C7E7E7F9D}"/>
              </a:ext>
            </a:extLst>
          </p:cNvPr>
          <p:cNvPicPr>
            <a:picLocks noChangeAspect="1"/>
          </p:cNvPicPr>
          <p:nvPr/>
        </p:nvPicPr>
        <p:blipFill>
          <a:blip r:embed="rId2"/>
          <a:stretch>
            <a:fillRect/>
          </a:stretch>
        </p:blipFill>
        <p:spPr>
          <a:xfrm>
            <a:off x="6096000" y="776828"/>
            <a:ext cx="4297680" cy="2876919"/>
          </a:xfrm>
          <a:prstGeom prst="rect">
            <a:avLst/>
          </a:prstGeom>
        </p:spPr>
      </p:pic>
      <p:sp>
        <p:nvSpPr>
          <p:cNvPr id="6" name="Rectangle 5">
            <a:extLst>
              <a:ext uri="{FF2B5EF4-FFF2-40B4-BE49-F238E27FC236}">
                <a16:creationId xmlns:a16="http://schemas.microsoft.com/office/drawing/2014/main" id="{07AA38D7-69CA-994C-A6D0-0D083D15227F}"/>
              </a:ext>
            </a:extLst>
          </p:cNvPr>
          <p:cNvSpPr/>
          <p:nvPr/>
        </p:nvSpPr>
        <p:spPr>
          <a:xfrm>
            <a:off x="0" y="6545944"/>
            <a:ext cx="12192000" cy="312056"/>
          </a:xfrm>
          <a:prstGeom prst="rect">
            <a:avLst/>
          </a:prstGeom>
          <a:solidFill>
            <a:srgbClr val="E51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069AF4-86EF-5941-9161-B6AADE9D2180}"/>
              </a:ext>
            </a:extLst>
          </p:cNvPr>
          <p:cNvSpPr>
            <a:spLocks noGrp="1"/>
          </p:cNvSpPr>
          <p:nvPr>
            <p:ph type="ctrTitle"/>
          </p:nvPr>
        </p:nvSpPr>
        <p:spPr>
          <a:xfrm>
            <a:off x="1600200" y="4269282"/>
            <a:ext cx="8991600" cy="1264762"/>
          </a:xfrm>
          <a:solidFill>
            <a:schemeClr val="bg1"/>
          </a:solidFill>
          <a:ln w="28575">
            <a:solidFill>
              <a:srgbClr val="404040"/>
            </a:solidFill>
          </a:ln>
        </p:spPr>
        <p:txBody>
          <a:bodyPr>
            <a:normAutofit/>
          </a:bodyPr>
          <a:lstStyle/>
          <a:p>
            <a:r>
              <a:rPr lang="en-US" sz="3200">
                <a:latin typeface="Calibri" panose="020F0502020204030204" pitchFamily="34" charset="0"/>
                <a:cs typeface="Calibri" panose="020F0502020204030204" pitchFamily="34" charset="0"/>
              </a:rPr>
              <a:t>Why study Religious Studies?</a:t>
            </a:r>
            <a:endParaRPr lang="en-US" sz="32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3323C76-9159-480A-A30C-2E49D904DB02}"/>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a:extLst>
              <a:ext uri="{FF2B5EF4-FFF2-40B4-BE49-F238E27FC236}">
                <a16:creationId xmlns:a16="http://schemas.microsoft.com/office/drawing/2014/main" id="{0816DBA3-C9F9-821A-F93B-94F0CA11CA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652" y="1441153"/>
            <a:ext cx="5085351" cy="1620829"/>
          </a:xfrm>
          <a:prstGeom prst="rect">
            <a:avLst/>
          </a:prstGeom>
        </p:spPr>
      </p:pic>
    </p:spTree>
    <p:extLst>
      <p:ext uri="{BB962C8B-B14F-4D97-AF65-F5344CB8AC3E}">
        <p14:creationId xmlns:p14="http://schemas.microsoft.com/office/powerpoint/2010/main" val="1351348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BC6F9A11-AF62-1449-89E7-CC19693FA37F}"/>
              </a:ext>
            </a:extLst>
          </p:cNvPr>
          <p:cNvPicPr>
            <a:picLocks noChangeAspect="1"/>
          </p:cNvPicPr>
          <p:nvPr/>
        </p:nvPicPr>
        <p:blipFill>
          <a:blip r:embed="rId2"/>
          <a:stretch>
            <a:fillRect/>
          </a:stretch>
        </p:blipFill>
        <p:spPr>
          <a:xfrm>
            <a:off x="0" y="0"/>
            <a:ext cx="12459873" cy="6629400"/>
          </a:xfrm>
          <a:prstGeom prst="rect">
            <a:avLst/>
          </a:prstGeom>
        </p:spPr>
      </p:pic>
      <p:sp>
        <p:nvSpPr>
          <p:cNvPr id="3" name="Content Placeholder 2"/>
          <p:cNvSpPr>
            <a:spLocks noGrp="1"/>
          </p:cNvSpPr>
          <p:nvPr>
            <p:ph idx="1"/>
          </p:nvPr>
        </p:nvSpPr>
        <p:spPr>
          <a:xfrm>
            <a:off x="2231136" y="2905848"/>
            <a:ext cx="7729728" cy="3101983"/>
          </a:xfrm>
        </p:spPr>
        <p:txBody>
          <a:bodyPr>
            <a:normAutofit/>
          </a:bodyPr>
          <a:lstStyle/>
          <a:p>
            <a:endParaRPr lang="en-GB" dirty="0"/>
          </a:p>
          <a:p>
            <a:pPr marL="0" indent="0">
              <a:buNone/>
            </a:pPr>
            <a:endParaRPr lang="en-GB" dirty="0"/>
          </a:p>
        </p:txBody>
      </p:sp>
      <p:sp>
        <p:nvSpPr>
          <p:cNvPr id="8" name="Rounded Rectangle 7">
            <a:extLst>
              <a:ext uri="{FF2B5EF4-FFF2-40B4-BE49-F238E27FC236}">
                <a16:creationId xmlns:a16="http://schemas.microsoft.com/office/drawing/2014/main" id="{36708B6B-A73E-164E-A61C-3B07751C4BDD}"/>
              </a:ext>
            </a:extLst>
          </p:cNvPr>
          <p:cNvSpPr/>
          <p:nvPr/>
        </p:nvSpPr>
        <p:spPr>
          <a:xfrm>
            <a:off x="4018587" y="2034846"/>
            <a:ext cx="4184808" cy="2657353"/>
          </a:xfrm>
          <a:prstGeom prst="roundRect">
            <a:avLst>
              <a:gd name="adj" fmla="val 10000"/>
            </a:avLst>
          </a:prstGeom>
          <a:solidFill>
            <a:srgbClr val="E51F2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87D976CA-B499-B042-904C-6FD69A8B9754}"/>
              </a:ext>
            </a:extLst>
          </p:cNvPr>
          <p:cNvGrpSpPr/>
          <p:nvPr/>
        </p:nvGrpSpPr>
        <p:grpSpPr>
          <a:xfrm>
            <a:off x="4773961" y="2477912"/>
            <a:ext cx="4184808" cy="2657353"/>
            <a:chOff x="713501" y="443175"/>
            <a:chExt cx="4184808" cy="2657353"/>
          </a:xfrm>
        </p:grpSpPr>
        <p:sp>
          <p:nvSpPr>
            <p:cNvPr id="11" name="Rounded Rectangle 10">
              <a:extLst>
                <a:ext uri="{FF2B5EF4-FFF2-40B4-BE49-F238E27FC236}">
                  <a16:creationId xmlns:a16="http://schemas.microsoft.com/office/drawing/2014/main" id="{324FE62E-1166-384D-9120-27240C628FE7}"/>
                </a:ext>
              </a:extLst>
            </p:cNvPr>
            <p:cNvSpPr/>
            <p:nvPr/>
          </p:nvSpPr>
          <p:spPr>
            <a:xfrm>
              <a:off x="713501" y="443175"/>
              <a:ext cx="4184808" cy="2657353"/>
            </a:xfrm>
            <a:prstGeom prst="roundRect">
              <a:avLst>
                <a:gd name="adj" fmla="val 10000"/>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a:extLst>
                <a:ext uri="{FF2B5EF4-FFF2-40B4-BE49-F238E27FC236}">
                  <a16:creationId xmlns:a16="http://schemas.microsoft.com/office/drawing/2014/main" id="{285EB9B9-04BC-0940-8E91-1B6C8DC58A67}"/>
                </a:ext>
              </a:extLst>
            </p:cNvPr>
            <p:cNvSpPr txBox="1"/>
            <p:nvPr/>
          </p:nvSpPr>
          <p:spPr>
            <a:xfrm>
              <a:off x="791332" y="598837"/>
              <a:ext cx="4029146" cy="250169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algn="ctr" defTabSz="1333500">
                <a:spcBef>
                  <a:spcPct val="0"/>
                </a:spcBef>
                <a:spcAft>
                  <a:spcPct val="35000"/>
                </a:spcAft>
              </a:pPr>
              <a:r>
                <a:rPr lang="en-GB" sz="2800" dirty="0"/>
                <a:t>Take an active role in peer mentoring and/or support your fellow students – empathy and compassion are very important. </a:t>
              </a:r>
            </a:p>
            <a:p>
              <a:pPr marL="0" lvl="0" indent="0" algn="ctr" defTabSz="1333500">
                <a:lnSpc>
                  <a:spcPct val="100000"/>
                </a:lnSpc>
                <a:spcBef>
                  <a:spcPct val="0"/>
                </a:spcBef>
                <a:spcAft>
                  <a:spcPct val="35000"/>
                </a:spcAft>
                <a:buNone/>
              </a:pPr>
              <a:endParaRPr lang="en-US" sz="3000" kern="1200" dirty="0"/>
            </a:p>
          </p:txBody>
        </p:sp>
      </p:grpSp>
      <p:sp>
        <p:nvSpPr>
          <p:cNvPr id="12" name="Title 1">
            <a:extLst>
              <a:ext uri="{FF2B5EF4-FFF2-40B4-BE49-F238E27FC236}">
                <a16:creationId xmlns:a16="http://schemas.microsoft.com/office/drawing/2014/main" id="{E6929E1C-CF49-8543-9EA1-07027087BFF4}"/>
              </a:ext>
            </a:extLst>
          </p:cNvPr>
          <p:cNvSpPr txBox="1">
            <a:spLocks/>
          </p:cNvSpPr>
          <p:nvPr/>
        </p:nvSpPr>
        <p:spPr bwMode="black">
          <a:xfrm>
            <a:off x="2231136" y="423063"/>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GB" b="1" u="sng">
                <a:latin typeface="Calibri" panose="020F0502020204030204" pitchFamily="34" charset="0"/>
                <a:cs typeface="Calibri" panose="020F0502020204030204" pitchFamily="34" charset="0"/>
              </a:rPr>
              <a:t>What can you do with it? </a:t>
            </a:r>
            <a:endParaRPr lang="en-GB"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65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53AF22AD-98BE-B949-88C6-539E0D0BA431}"/>
              </a:ext>
            </a:extLst>
          </p:cNvPr>
          <p:cNvPicPr>
            <a:picLocks noChangeAspect="1"/>
          </p:cNvPicPr>
          <p:nvPr/>
        </p:nvPicPr>
        <p:blipFill>
          <a:blip r:embed="rId2"/>
          <a:stretch>
            <a:fillRect/>
          </a:stretch>
        </p:blipFill>
        <p:spPr>
          <a:xfrm>
            <a:off x="0" y="-330200"/>
            <a:ext cx="12192000" cy="6959600"/>
          </a:xfrm>
          <a:prstGeom prst="rect">
            <a:avLst/>
          </a:prstGeom>
        </p:spPr>
      </p:pic>
      <p:grpSp>
        <p:nvGrpSpPr>
          <p:cNvPr id="9" name="Group 8">
            <a:extLst>
              <a:ext uri="{FF2B5EF4-FFF2-40B4-BE49-F238E27FC236}">
                <a16:creationId xmlns:a16="http://schemas.microsoft.com/office/drawing/2014/main" id="{28A695C2-0AB9-884D-A2F5-72D41F4EFC35}"/>
              </a:ext>
            </a:extLst>
          </p:cNvPr>
          <p:cNvGrpSpPr/>
          <p:nvPr/>
        </p:nvGrpSpPr>
        <p:grpSpPr>
          <a:xfrm>
            <a:off x="4003596" y="2100323"/>
            <a:ext cx="4184808" cy="2812931"/>
            <a:chOff x="2653370" y="-296158"/>
            <a:chExt cx="4184808" cy="2812931"/>
          </a:xfrm>
        </p:grpSpPr>
        <p:sp>
          <p:nvSpPr>
            <p:cNvPr id="11" name="Rounded Rectangle 10">
              <a:extLst>
                <a:ext uri="{FF2B5EF4-FFF2-40B4-BE49-F238E27FC236}">
                  <a16:creationId xmlns:a16="http://schemas.microsoft.com/office/drawing/2014/main" id="{A43C8FE2-6071-1D4D-B42A-260DB2FF4D02}"/>
                </a:ext>
              </a:extLst>
            </p:cNvPr>
            <p:cNvSpPr/>
            <p:nvPr/>
          </p:nvSpPr>
          <p:spPr>
            <a:xfrm>
              <a:off x="2653370" y="-296158"/>
              <a:ext cx="4184808" cy="2657353"/>
            </a:xfrm>
            <a:prstGeom prst="roundRect">
              <a:avLst>
                <a:gd name="adj" fmla="val 10000"/>
              </a:avLst>
            </a:prstGeom>
            <a:solidFill>
              <a:schemeClr val="lt1">
                <a:hueOff val="0"/>
                <a:satOff val="0"/>
                <a:lumOff val="0"/>
                <a:alpha val="38000"/>
              </a:schemeClr>
            </a:solidFill>
            <a:ln>
              <a:solidFill>
                <a:schemeClr val="bg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ounded Rectangle 4">
              <a:extLst>
                <a:ext uri="{FF2B5EF4-FFF2-40B4-BE49-F238E27FC236}">
                  <a16:creationId xmlns:a16="http://schemas.microsoft.com/office/drawing/2014/main" id="{9E2539F6-379D-154D-9268-FD92979CF72B}"/>
                </a:ext>
              </a:extLst>
            </p:cNvPr>
            <p:cNvSpPr txBox="1"/>
            <p:nvPr/>
          </p:nvSpPr>
          <p:spPr>
            <a:xfrm>
              <a:off x="2731201" y="15082"/>
              <a:ext cx="4029146" cy="25016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algn="ctr"/>
              <a:r>
                <a:rPr lang="en-GB" sz="2400" dirty="0"/>
                <a:t>Take on responsibility for promoting SMSC (Spiritual, Moral, Social, Cultural development) in your form or the wider school.  </a:t>
              </a:r>
            </a:p>
            <a:p>
              <a:pPr algn="ctr"/>
              <a:endParaRPr lang="en-GB" sz="2400" dirty="0"/>
            </a:p>
            <a:p>
              <a:pPr marL="0" lvl="0" indent="0" algn="ctr" defTabSz="1333500">
                <a:lnSpc>
                  <a:spcPct val="100000"/>
                </a:lnSpc>
                <a:spcBef>
                  <a:spcPct val="0"/>
                </a:spcBef>
                <a:spcAft>
                  <a:spcPct val="35000"/>
                </a:spcAft>
                <a:buNone/>
              </a:pPr>
              <a:endParaRPr lang="en-US" sz="2400" kern="1200" dirty="0"/>
            </a:p>
          </p:txBody>
        </p:sp>
      </p:grpSp>
      <p:sp>
        <p:nvSpPr>
          <p:cNvPr id="10" name="Title 1">
            <a:extLst>
              <a:ext uri="{FF2B5EF4-FFF2-40B4-BE49-F238E27FC236}">
                <a16:creationId xmlns:a16="http://schemas.microsoft.com/office/drawing/2014/main" id="{782F39A4-2163-0C4D-B010-E0E1147840FA}"/>
              </a:ext>
            </a:extLst>
          </p:cNvPr>
          <p:cNvSpPr txBox="1">
            <a:spLocks/>
          </p:cNvSpPr>
          <p:nvPr/>
        </p:nvSpPr>
        <p:spPr bwMode="black">
          <a:xfrm>
            <a:off x="2231136" y="423063"/>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GB" b="1" u="sng">
                <a:latin typeface="Calibri" panose="020F0502020204030204" pitchFamily="34" charset="0"/>
                <a:cs typeface="Calibri" panose="020F0502020204030204" pitchFamily="34" charset="0"/>
              </a:rPr>
              <a:t>What can you do with it? </a:t>
            </a:r>
            <a:endParaRPr lang="en-GB"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361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bject, indoor&#10;&#10;Description automatically generated">
            <a:extLst>
              <a:ext uri="{FF2B5EF4-FFF2-40B4-BE49-F238E27FC236}">
                <a16:creationId xmlns:a16="http://schemas.microsoft.com/office/drawing/2014/main" id="{CF1F9A63-5257-0148-A84D-5FD4BA9AD809}"/>
              </a:ext>
            </a:extLst>
          </p:cNvPr>
          <p:cNvPicPr>
            <a:picLocks noChangeAspect="1"/>
          </p:cNvPicPr>
          <p:nvPr/>
        </p:nvPicPr>
        <p:blipFill>
          <a:blip r:embed="rId2"/>
          <a:stretch>
            <a:fillRect/>
          </a:stretch>
        </p:blipFill>
        <p:spPr>
          <a:xfrm>
            <a:off x="0" y="0"/>
            <a:ext cx="12192000" cy="6629400"/>
          </a:xfrm>
          <a:prstGeom prst="rect">
            <a:avLst/>
          </a:prstGeom>
        </p:spPr>
      </p:pic>
      <p:sp>
        <p:nvSpPr>
          <p:cNvPr id="6" name="Rounded Rectangle 5">
            <a:extLst>
              <a:ext uri="{FF2B5EF4-FFF2-40B4-BE49-F238E27FC236}">
                <a16:creationId xmlns:a16="http://schemas.microsoft.com/office/drawing/2014/main" id="{007DE8BB-0D1C-7F4A-AF0C-4C2C546BEAB6}"/>
              </a:ext>
            </a:extLst>
          </p:cNvPr>
          <p:cNvSpPr/>
          <p:nvPr/>
        </p:nvSpPr>
        <p:spPr>
          <a:xfrm>
            <a:off x="3879438" y="2127316"/>
            <a:ext cx="4184808" cy="2657353"/>
          </a:xfrm>
          <a:prstGeom prst="roundRect">
            <a:avLst>
              <a:gd name="adj" fmla="val 10000"/>
            </a:avLst>
          </a:prstGeom>
          <a:solidFill>
            <a:srgbClr val="E51F2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nvGrpSpPr>
          <p:cNvPr id="7" name="Group 6">
            <a:extLst>
              <a:ext uri="{FF2B5EF4-FFF2-40B4-BE49-F238E27FC236}">
                <a16:creationId xmlns:a16="http://schemas.microsoft.com/office/drawing/2014/main" id="{2BC93537-8869-4340-834A-45BEE3812960}"/>
              </a:ext>
            </a:extLst>
          </p:cNvPr>
          <p:cNvGrpSpPr/>
          <p:nvPr/>
        </p:nvGrpSpPr>
        <p:grpSpPr>
          <a:xfrm>
            <a:off x="4634812" y="2570382"/>
            <a:ext cx="4184808" cy="2657353"/>
            <a:chOff x="713501" y="443175"/>
            <a:chExt cx="4184808" cy="2657353"/>
          </a:xfrm>
        </p:grpSpPr>
        <p:sp>
          <p:nvSpPr>
            <p:cNvPr id="8" name="Rounded Rectangle 7">
              <a:extLst>
                <a:ext uri="{FF2B5EF4-FFF2-40B4-BE49-F238E27FC236}">
                  <a16:creationId xmlns:a16="http://schemas.microsoft.com/office/drawing/2014/main" id="{6381AB04-61C8-1F47-A3FD-7C703948DAAA}"/>
                </a:ext>
              </a:extLst>
            </p:cNvPr>
            <p:cNvSpPr/>
            <p:nvPr/>
          </p:nvSpPr>
          <p:spPr>
            <a:xfrm>
              <a:off x="713501" y="443175"/>
              <a:ext cx="4184808" cy="2657353"/>
            </a:xfrm>
            <a:prstGeom prst="roundRect">
              <a:avLst>
                <a:gd name="adj" fmla="val 10000"/>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ounded Rectangle 4">
              <a:extLst>
                <a:ext uri="{FF2B5EF4-FFF2-40B4-BE49-F238E27FC236}">
                  <a16:creationId xmlns:a16="http://schemas.microsoft.com/office/drawing/2014/main" id="{21E343AD-E89E-C345-969D-28E3F166FF79}"/>
                </a:ext>
              </a:extLst>
            </p:cNvPr>
            <p:cNvSpPr txBox="1"/>
            <p:nvPr/>
          </p:nvSpPr>
          <p:spPr>
            <a:xfrm>
              <a:off x="791332" y="598837"/>
              <a:ext cx="4029146" cy="250169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endParaRPr lang="en-GB" sz="2800" dirty="0"/>
            </a:p>
            <a:p>
              <a:pPr algn="ctr"/>
              <a:r>
                <a:rPr lang="en-GB" sz="2800" dirty="0"/>
                <a:t>Take an active interest in your local community and the people/beliefs that are part of it. </a:t>
              </a:r>
            </a:p>
            <a:p>
              <a:endParaRPr lang="en-GB" sz="2400" dirty="0"/>
            </a:p>
            <a:p>
              <a:endParaRPr lang="en-GB" sz="2400" dirty="0"/>
            </a:p>
            <a:p>
              <a:pPr marL="0" lvl="0" indent="0" algn="ctr" defTabSz="1333500">
                <a:lnSpc>
                  <a:spcPct val="100000"/>
                </a:lnSpc>
                <a:spcBef>
                  <a:spcPct val="0"/>
                </a:spcBef>
                <a:spcAft>
                  <a:spcPct val="35000"/>
                </a:spcAft>
                <a:buNone/>
              </a:pPr>
              <a:endParaRPr lang="en-US" sz="2400" kern="1200" dirty="0"/>
            </a:p>
          </p:txBody>
        </p:sp>
      </p:grpSp>
      <p:sp>
        <p:nvSpPr>
          <p:cNvPr id="10" name="Title 1">
            <a:extLst>
              <a:ext uri="{FF2B5EF4-FFF2-40B4-BE49-F238E27FC236}">
                <a16:creationId xmlns:a16="http://schemas.microsoft.com/office/drawing/2014/main" id="{64A615FC-E363-8442-BD53-12C20A69AAD7}"/>
              </a:ext>
            </a:extLst>
          </p:cNvPr>
          <p:cNvSpPr txBox="1">
            <a:spLocks/>
          </p:cNvSpPr>
          <p:nvPr/>
        </p:nvSpPr>
        <p:spPr bwMode="black">
          <a:xfrm>
            <a:off x="2231136" y="423063"/>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GB" b="1" u="sng">
                <a:latin typeface="Calibri" panose="020F0502020204030204" pitchFamily="34" charset="0"/>
                <a:cs typeface="Calibri" panose="020F0502020204030204" pitchFamily="34" charset="0"/>
              </a:rPr>
              <a:t>What can you do with it? </a:t>
            </a:r>
            <a:endParaRPr lang="en-GB"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1923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DB14E8-07DF-4449-8D23-CA95050E86E7}"/>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36E1D633-56D6-2040-8867-9BD914735643}"/>
              </a:ext>
            </a:extLst>
          </p:cNvPr>
          <p:cNvSpPr/>
          <p:nvPr/>
        </p:nvSpPr>
        <p:spPr>
          <a:xfrm>
            <a:off x="0" y="522514"/>
            <a:ext cx="12192000" cy="979715"/>
          </a:xfrm>
          <a:prstGeom prst="rect">
            <a:avLst/>
          </a:prstGeom>
          <a:solidFill>
            <a:srgbClr val="E51F2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What jobs could you do after studying RS?</a:t>
            </a:r>
            <a:endParaRPr lang="en-US" sz="4000" dirty="0">
              <a:latin typeface="Calibri" panose="020F0502020204030204" pitchFamily="34" charset="0"/>
              <a:cs typeface="Calibri" panose="020F0502020204030204" pitchFamily="34" charset="0"/>
            </a:endParaRPr>
          </a:p>
        </p:txBody>
      </p:sp>
      <p:sp>
        <p:nvSpPr>
          <p:cNvPr id="9" name="Content Placeholder 5">
            <a:extLst>
              <a:ext uri="{FF2B5EF4-FFF2-40B4-BE49-F238E27FC236}">
                <a16:creationId xmlns:a16="http://schemas.microsoft.com/office/drawing/2014/main" id="{8B13B97E-6FAD-2442-9C95-188318EEBE43}"/>
              </a:ext>
            </a:extLst>
          </p:cNvPr>
          <p:cNvSpPr>
            <a:spLocks noGrp="1"/>
          </p:cNvSpPr>
          <p:nvPr>
            <p:ph idx="1"/>
          </p:nvPr>
        </p:nvSpPr>
        <p:spPr>
          <a:xfrm>
            <a:off x="456507" y="1825625"/>
            <a:ext cx="11278985" cy="3680393"/>
          </a:xfrm>
        </p:spPr>
        <p:txBody>
          <a:bodyPr>
            <a:normAutofit lnSpcReduction="10000"/>
          </a:bodyPr>
          <a:lstStyle/>
          <a:p>
            <a:r>
              <a:rPr lang="en-GB" sz="2800" dirty="0">
                <a:latin typeface="Calibri" panose="020F0502020204030204" pitchFamily="34" charset="0"/>
                <a:cs typeface="Calibri" panose="020F0502020204030204" pitchFamily="34" charset="0"/>
              </a:rPr>
              <a:t>Teacher/lecturer</a:t>
            </a:r>
          </a:p>
          <a:p>
            <a:r>
              <a:rPr lang="en-GB" sz="2800" dirty="0">
                <a:latin typeface="Calibri" panose="020F0502020204030204" pitchFamily="34" charset="0"/>
                <a:cs typeface="Calibri" panose="020F0502020204030204" pitchFamily="34" charset="0"/>
              </a:rPr>
              <a:t>Charity worker</a:t>
            </a:r>
          </a:p>
          <a:p>
            <a:r>
              <a:rPr lang="en-GB" sz="2800" dirty="0">
                <a:latin typeface="Calibri" panose="020F0502020204030204" pitchFamily="34" charset="0"/>
                <a:cs typeface="Calibri" panose="020F0502020204030204" pitchFamily="34" charset="0"/>
              </a:rPr>
              <a:t>Social worker or youth worker: </a:t>
            </a:r>
            <a:r>
              <a:rPr lang="en-GB" sz="2800" dirty="0">
                <a:latin typeface="Calibri" panose="020F0502020204030204" pitchFamily="34" charset="0"/>
                <a:cs typeface="Calibri" panose="020F0502020204030204" pitchFamily="34" charset="0"/>
                <a:hlinkClick r:id="rId2"/>
              </a:rPr>
              <a:t>https://icould.com/stories/lynda-w/</a:t>
            </a:r>
            <a:r>
              <a:rPr lang="en-GB" sz="2800" dirty="0">
                <a:latin typeface="Calibri" panose="020F0502020204030204" pitchFamily="34" charset="0"/>
                <a:cs typeface="Calibri" panose="020F0502020204030204" pitchFamily="34" charset="0"/>
              </a:rPr>
              <a:t> </a:t>
            </a:r>
          </a:p>
          <a:p>
            <a:r>
              <a:rPr lang="en-GB" sz="2800" dirty="0">
                <a:latin typeface="Calibri" panose="020F0502020204030204" pitchFamily="34" charset="0"/>
                <a:cs typeface="Calibri" panose="020F0502020204030204" pitchFamily="34" charset="0"/>
              </a:rPr>
              <a:t>Archivist</a:t>
            </a:r>
          </a:p>
          <a:p>
            <a:r>
              <a:rPr lang="en-GB" sz="2800" dirty="0">
                <a:latin typeface="Calibri" panose="020F0502020204030204" pitchFamily="34" charset="0"/>
                <a:cs typeface="Calibri" panose="020F0502020204030204" pitchFamily="34" charset="0"/>
              </a:rPr>
              <a:t>Journalist</a:t>
            </a:r>
          </a:p>
          <a:p>
            <a:r>
              <a:rPr lang="en-GB" sz="2800" dirty="0">
                <a:latin typeface="Calibri" panose="020F0502020204030204" pitchFamily="34" charset="0"/>
                <a:cs typeface="Calibri" panose="020F0502020204030204" pitchFamily="34" charset="0"/>
              </a:rPr>
              <a:t>Counselling</a:t>
            </a:r>
          </a:p>
          <a:p>
            <a:r>
              <a:rPr lang="en-GB" sz="2800" dirty="0">
                <a:latin typeface="Calibri" panose="020F0502020204030204" pitchFamily="34" charset="0"/>
                <a:cs typeface="Calibri" panose="020F0502020204030204" pitchFamily="34" charset="0"/>
              </a:rPr>
              <a:t>Chaplain: </a:t>
            </a:r>
            <a:r>
              <a:rPr lang="en-GB" sz="2800" dirty="0">
                <a:latin typeface="Calibri" panose="020F0502020204030204" pitchFamily="34" charset="0"/>
                <a:cs typeface="Calibri" panose="020F0502020204030204" pitchFamily="34" charset="0"/>
                <a:hlinkClick r:id="rId3"/>
              </a:rPr>
              <a:t>https://icould.com/stories/anne-a/</a:t>
            </a:r>
            <a:r>
              <a:rPr lang="en-GB" sz="28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EB9567FA-C028-EA44-8156-CED359321E58}"/>
              </a:ext>
            </a:extLst>
          </p:cNvPr>
          <p:cNvPicPr>
            <a:picLocks noChangeAspect="1"/>
          </p:cNvPicPr>
          <p:nvPr/>
        </p:nvPicPr>
        <p:blipFill>
          <a:blip r:embed="rId4"/>
          <a:stretch>
            <a:fillRect/>
          </a:stretch>
        </p:blipFill>
        <p:spPr>
          <a:xfrm>
            <a:off x="7460956" y="3467594"/>
            <a:ext cx="3270040" cy="2179122"/>
          </a:xfrm>
          <a:prstGeom prst="rect">
            <a:avLst/>
          </a:prstGeom>
        </p:spPr>
      </p:pic>
    </p:spTree>
    <p:extLst>
      <p:ext uri="{BB962C8B-B14F-4D97-AF65-F5344CB8AC3E}">
        <p14:creationId xmlns:p14="http://schemas.microsoft.com/office/powerpoint/2010/main" val="278648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366479" y="1315386"/>
            <a:ext cx="6735579" cy="4574775"/>
          </a:xfrm>
          <a:ln w="38100">
            <a:noFill/>
          </a:ln>
        </p:spPr>
        <p:txBody>
          <a:bodyPr>
            <a:normAutofit fontScale="85000" lnSpcReduction="20000"/>
          </a:bodyPr>
          <a:lstStyle/>
          <a:p>
            <a:pPr marL="0" indent="0" algn="ctr">
              <a:buNone/>
            </a:pPr>
            <a:endParaRPr lang="en-GB" sz="2800" b="1" u="sng" dirty="0">
              <a:solidFill>
                <a:schemeClr val="tx1"/>
              </a:solidFill>
              <a:latin typeface="Calibri" panose="020F0502020204030204" pitchFamily="34" charset="0"/>
              <a:cs typeface="Calibri" panose="020F0502020204030204" pitchFamily="34" charset="0"/>
            </a:endParaRPr>
          </a:p>
          <a:p>
            <a:r>
              <a:rPr lang="en-GB" sz="2800" dirty="0">
                <a:solidFill>
                  <a:schemeClr val="tx1"/>
                </a:solidFill>
                <a:latin typeface="Calibri" panose="020F0502020204030204" pitchFamily="34" charset="0"/>
                <a:cs typeface="Calibri" panose="020F0502020204030204" pitchFamily="34" charset="0"/>
              </a:rPr>
              <a:t>RS can help us develop a knowledge and awareness of others’ beliefs and cultures, meaning we can understand people from many different backgrounds.</a:t>
            </a:r>
          </a:p>
          <a:p>
            <a:r>
              <a:rPr lang="en-GB" sz="2800" dirty="0">
                <a:solidFill>
                  <a:schemeClr val="tx1"/>
                </a:solidFill>
                <a:latin typeface="Calibri" panose="020F0502020204030204" pitchFamily="34" charset="0"/>
                <a:cs typeface="Calibri" panose="020F0502020204030204" pitchFamily="34" charset="0"/>
              </a:rPr>
              <a:t>By studying RS, we can recognise the connections between people who have similar beliefs and cultures to ourselves, but also those who are different. We can recognise that we all have certain things in common and our differences aren’t ‘weird’ – they’re just different. </a:t>
            </a:r>
          </a:p>
          <a:p>
            <a:r>
              <a:rPr lang="en-GB" sz="2800" dirty="0">
                <a:solidFill>
                  <a:schemeClr val="tx1"/>
                </a:solidFill>
                <a:latin typeface="Calibri" panose="020F0502020204030204" pitchFamily="34" charset="0"/>
                <a:cs typeface="Calibri" panose="020F0502020204030204" pitchFamily="34" charset="0"/>
              </a:rPr>
              <a:t>RS can enhance moral values and an appreciation of right/wrong.</a:t>
            </a:r>
          </a:p>
        </p:txBody>
      </p:sp>
      <p:sp>
        <p:nvSpPr>
          <p:cNvPr id="5" name="Rectangle 4">
            <a:extLst>
              <a:ext uri="{FF2B5EF4-FFF2-40B4-BE49-F238E27FC236}">
                <a16:creationId xmlns:a16="http://schemas.microsoft.com/office/drawing/2014/main" id="{DDE3A06D-E6AA-6C49-AF16-C5F9073E6E2D}"/>
              </a:ext>
            </a:extLst>
          </p:cNvPr>
          <p:cNvSpPr/>
          <p:nvPr/>
        </p:nvSpPr>
        <p:spPr>
          <a:xfrm>
            <a:off x="5156616" y="0"/>
            <a:ext cx="7035384" cy="1112923"/>
          </a:xfrm>
          <a:prstGeom prst="rect">
            <a:avLst/>
          </a:prstGeom>
          <a:solidFill>
            <a:srgbClr val="E51F29"/>
          </a:solidFill>
          <a:ln>
            <a:solidFill>
              <a:srgbClr val="E5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alibri" panose="020F0502020204030204" pitchFamily="34" charset="0"/>
              <a:cs typeface="Calibri" panose="020F0502020204030204" pitchFamily="34" charset="0"/>
            </a:endParaRPr>
          </a:p>
          <a:p>
            <a:pPr algn="ctr"/>
            <a:r>
              <a:rPr lang="en-GB" sz="3200" b="1" dirty="0">
                <a:latin typeface="Calibri" panose="020F0502020204030204" pitchFamily="34" charset="0"/>
                <a:cs typeface="Calibri" panose="020F0502020204030204" pitchFamily="34" charset="0"/>
              </a:rPr>
              <a:t>How does RS develop character and culture? </a:t>
            </a:r>
          </a:p>
          <a:p>
            <a:pPr algn="ctr"/>
            <a:endParaRPr lang="en-US" sz="3200" dirty="0">
              <a:latin typeface="Calibri" panose="020F0502020204030204" pitchFamily="34" charset="0"/>
              <a:cs typeface="Calibri" panose="020F0502020204030204" pitchFamily="34" charset="0"/>
            </a:endParaRPr>
          </a:p>
        </p:txBody>
      </p:sp>
      <p:pic>
        <p:nvPicPr>
          <p:cNvPr id="12" name="Content Placeholder 4" descr="A group of people playing frisbee in a field&#10;&#10;Description automatically generated">
            <a:extLst>
              <a:ext uri="{FF2B5EF4-FFF2-40B4-BE49-F238E27FC236}">
                <a16:creationId xmlns:a16="http://schemas.microsoft.com/office/drawing/2014/main" id="{A51CB613-10B7-4744-9932-3C9F43ECDF72}"/>
              </a:ext>
            </a:extLst>
          </p:cNvPr>
          <p:cNvPicPr>
            <a:picLocks noChangeAspect="1"/>
          </p:cNvPicPr>
          <p:nvPr/>
        </p:nvPicPr>
        <p:blipFill rotWithShape="1">
          <a:blip r:embed="rId2"/>
          <a:srcRect l="12608" r="16891"/>
          <a:stretch/>
        </p:blipFill>
        <p:spPr>
          <a:xfrm>
            <a:off x="-624591" y="0"/>
            <a:ext cx="5781207" cy="6625642"/>
          </a:xfrm>
          <a:prstGeom prst="rect">
            <a:avLst/>
          </a:prstGeom>
          <a:effectLst/>
        </p:spPr>
      </p:pic>
      <p:sp>
        <p:nvSpPr>
          <p:cNvPr id="6" name="TextBox 5">
            <a:extLst>
              <a:ext uri="{FF2B5EF4-FFF2-40B4-BE49-F238E27FC236}">
                <a16:creationId xmlns:a16="http://schemas.microsoft.com/office/drawing/2014/main" id="{22AEF453-9438-9046-8993-470DE199018E}"/>
              </a:ext>
            </a:extLst>
          </p:cNvPr>
          <p:cNvSpPr txBox="1"/>
          <p:nvPr/>
        </p:nvSpPr>
        <p:spPr>
          <a:xfrm>
            <a:off x="5366479" y="7480092"/>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888B670C-59D6-46A7-8AE8-84F3FDC13E92}"/>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683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3306A4-5803-554F-907C-DEF45F454C3E}"/>
              </a:ext>
            </a:extLst>
          </p:cNvPr>
          <p:cNvPicPr>
            <a:picLocks noChangeAspect="1"/>
          </p:cNvPicPr>
          <p:nvPr/>
        </p:nvPicPr>
        <p:blipFill rotWithShape="1">
          <a:blip r:embed="rId2"/>
          <a:srcRect l="12818" r="13816" b="-1"/>
          <a:stretch/>
        </p:blipFill>
        <p:spPr>
          <a:xfrm>
            <a:off x="20" y="10"/>
            <a:ext cx="7666662" cy="6857990"/>
          </a:xfrm>
          <a:prstGeom prst="rect">
            <a:avLst/>
          </a:prstGeom>
        </p:spPr>
      </p:pic>
      <p:sp>
        <p:nvSpPr>
          <p:cNvPr id="3" name="Content Placeholder 2">
            <a:extLst>
              <a:ext uri="{FF2B5EF4-FFF2-40B4-BE49-F238E27FC236}">
                <a16:creationId xmlns:a16="http://schemas.microsoft.com/office/drawing/2014/main" id="{ECF69B1D-6BA8-E54F-9130-4E546615D8BE}"/>
              </a:ext>
            </a:extLst>
          </p:cNvPr>
          <p:cNvSpPr>
            <a:spLocks noGrp="1"/>
          </p:cNvSpPr>
          <p:nvPr>
            <p:ph idx="1"/>
          </p:nvPr>
        </p:nvSpPr>
        <p:spPr>
          <a:xfrm>
            <a:off x="8242273" y="973600"/>
            <a:ext cx="3374136" cy="4924280"/>
          </a:xfrm>
        </p:spPr>
        <p:txBody>
          <a:bodyPr anchor="ctr">
            <a:normAutofit/>
          </a:bodyPr>
          <a:lstStyle/>
          <a:p>
            <a:pPr marL="0" indent="0">
              <a:buNone/>
            </a:pPr>
            <a:r>
              <a:rPr lang="en-US" sz="2400" dirty="0">
                <a:solidFill>
                  <a:srgbClr val="FFFFFF"/>
                </a:solidFill>
              </a:rPr>
              <a:t>Religious studies offers </a:t>
            </a:r>
            <a:r>
              <a:rPr lang="en-GB" sz="2400" dirty="0">
                <a:solidFill>
                  <a:srgbClr val="FFFFFF"/>
                </a:solidFill>
                <a:latin typeface="Calibri" panose="020F0502020204030204" pitchFamily="34" charset="0"/>
                <a:cs typeface="Calibri" panose="020F0502020204030204" pitchFamily="34" charset="0"/>
              </a:rPr>
              <a:t>a fascinating and exciting glimpse into the world of religion, tradition, culture, morals and values. It teaches important skills such as empathy, compassion, exploration, evaluation and applies this to a modern and ever-changing British society. </a:t>
            </a:r>
          </a:p>
          <a:p>
            <a:pPr marL="0" indent="0">
              <a:buNone/>
            </a:pPr>
            <a:endParaRPr lang="en-US" dirty="0">
              <a:solidFill>
                <a:srgbClr val="FFFFFF"/>
              </a:solidFill>
            </a:endParaRPr>
          </a:p>
        </p:txBody>
      </p:sp>
      <p:sp>
        <p:nvSpPr>
          <p:cNvPr id="4" name="Rectangle 3">
            <a:extLst>
              <a:ext uri="{FF2B5EF4-FFF2-40B4-BE49-F238E27FC236}">
                <a16:creationId xmlns:a16="http://schemas.microsoft.com/office/drawing/2014/main" id="{8D30308B-DF87-426F-9C1D-E9AFE483F111}"/>
              </a:ext>
            </a:extLst>
          </p:cNvPr>
          <p:cNvSpPr/>
          <p:nvPr/>
        </p:nvSpPr>
        <p:spPr>
          <a:xfrm>
            <a:off x="10483913" y="5613149"/>
            <a:ext cx="1699034" cy="923742"/>
          </a:xfrm>
          <a:prstGeom prst="rect">
            <a:avLst/>
          </a:prstGeom>
          <a:solidFill>
            <a:srgbClr val="4A5356"/>
          </a:solidFill>
          <a:ln>
            <a:solidFill>
              <a:srgbClr val="4A53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198340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540" y="121186"/>
            <a:ext cx="11171103" cy="3139321"/>
          </a:xfrm>
          <a:prstGeom prst="rect">
            <a:avLst/>
          </a:prstGeom>
          <a:noFill/>
        </p:spPr>
        <p:txBody>
          <a:bodyPr wrap="square" rtlCol="0">
            <a:spAutoFit/>
          </a:bodyPr>
          <a:lstStyle/>
          <a:p>
            <a:pPr algn="ctr"/>
            <a:endParaRPr lang="en-GB" sz="2600" dirty="0"/>
          </a:p>
          <a:p>
            <a:pPr algn="ctr"/>
            <a:r>
              <a:rPr lang="en-GB" sz="2600" dirty="0"/>
              <a:t>In Year 9, students not only continue to explore specific and intricate details about religion further, they also have the opportunity to study the philosophical and ethical issues surrounding important and often controversial areas of debate. Students will be given the opportunity to explore the work of scholars and be given the tools to become Theologians themselves. </a:t>
            </a:r>
          </a:p>
          <a:p>
            <a:pPr algn="ctr"/>
            <a:r>
              <a:rPr lang="en-GB" sz="2400" dirty="0"/>
              <a:t> </a:t>
            </a:r>
          </a:p>
          <a:p>
            <a:endParaRPr lang="en-GB" dirty="0"/>
          </a:p>
        </p:txBody>
      </p:sp>
      <p:pic>
        <p:nvPicPr>
          <p:cNvPr id="5" name="Picture 4" descr="A wooden table&#10;&#10;Description automatically generated">
            <a:extLst>
              <a:ext uri="{FF2B5EF4-FFF2-40B4-BE49-F238E27FC236}">
                <a16:creationId xmlns:a16="http://schemas.microsoft.com/office/drawing/2014/main" id="{D0C86C72-08D2-8C46-8DAB-7EF8EFD18F31}"/>
              </a:ext>
            </a:extLst>
          </p:cNvPr>
          <p:cNvPicPr>
            <a:picLocks noChangeAspect="1"/>
          </p:cNvPicPr>
          <p:nvPr/>
        </p:nvPicPr>
        <p:blipFill rotWithShape="1">
          <a:blip r:embed="rId2"/>
          <a:srcRect t="39553" b="10188"/>
          <a:stretch/>
        </p:blipFill>
        <p:spPr>
          <a:xfrm>
            <a:off x="-9168" y="2488367"/>
            <a:ext cx="12201168" cy="4128739"/>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1746389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441" y="0"/>
            <a:ext cx="6897345" cy="6801862"/>
          </a:xfrm>
          <a:prstGeom prst="rect">
            <a:avLst/>
          </a:prstGeom>
          <a:noFill/>
        </p:spPr>
        <p:txBody>
          <a:bodyPr wrap="square" rtlCol="0">
            <a:spAutoFit/>
          </a:bodyPr>
          <a:lstStyle/>
          <a:p>
            <a:pPr algn="ctr"/>
            <a:r>
              <a:rPr lang="en-GB" sz="3200" dirty="0">
                <a:latin typeface="Calibri" panose="020F0502020204030204" pitchFamily="34" charset="0"/>
                <a:cs typeface="Calibri" panose="020F0502020204030204" pitchFamily="34" charset="0"/>
              </a:rPr>
              <a:t> </a:t>
            </a:r>
          </a:p>
          <a:p>
            <a:pPr algn="ctr"/>
            <a:r>
              <a:rPr lang="en-GB" sz="3200" dirty="0">
                <a:latin typeface="Calibri" panose="020F0502020204030204" pitchFamily="34" charset="0"/>
                <a:cs typeface="Calibri" panose="020F0502020204030204" pitchFamily="34" charset="0"/>
              </a:rPr>
              <a:t>Religious Studies builds on the foundations set earlier in a student's learning journey and opens up further opportunity to explore, debate and discuss important and contemporary issues surrounding the role of religion in a modern British society. Students will have the opportunity to dive further into the values and views of others, whilst applying skills learnt, to ensure clear levels of analysis and evaluation in their written work. </a:t>
            </a:r>
          </a:p>
          <a:p>
            <a:endParaRPr lang="en-GB"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9A8D213-7AEC-C640-84EE-90D1F91C2495}"/>
              </a:ext>
            </a:extLst>
          </p:cNvPr>
          <p:cNvPicPr>
            <a:picLocks noChangeAspect="1"/>
          </p:cNvPicPr>
          <p:nvPr/>
        </p:nvPicPr>
        <p:blipFill rotWithShape="1">
          <a:blip r:embed="rId2"/>
          <a:srcRect l="16362" r="9993" b="-1"/>
          <a:stretch/>
        </p:blipFill>
        <p:spPr>
          <a:xfrm>
            <a:off x="7592787" y="0"/>
            <a:ext cx="4599213" cy="499613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1C38B482-D29D-4615-8494-512F2C2CBC61}"/>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0584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75CA35A-FBCF-5740-B256-F4AEC089F2C4}"/>
              </a:ext>
            </a:extLst>
          </p:cNvPr>
          <p:cNvPicPr>
            <a:picLocks noChangeAspect="1"/>
          </p:cNvPicPr>
          <p:nvPr/>
        </p:nvPicPr>
        <p:blipFill rotWithShape="1">
          <a:blip r:embed="rId2">
            <a:alphaModFix/>
          </a:blip>
          <a:srcRect l="18042" r="18183" b="-2"/>
          <a:stretch/>
        </p:blipFill>
        <p:spPr>
          <a:xfrm>
            <a:off x="0" y="1225642"/>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B6F54B2F-051D-9C48-82DE-F0709A663AC9}"/>
              </a:ext>
            </a:extLst>
          </p:cNvPr>
          <p:cNvSpPr>
            <a:spLocks noGrp="1"/>
          </p:cNvSpPr>
          <p:nvPr>
            <p:ph idx="1"/>
          </p:nvPr>
        </p:nvSpPr>
        <p:spPr>
          <a:xfrm>
            <a:off x="5699373" y="1718891"/>
            <a:ext cx="5631255" cy="4140242"/>
          </a:xfrm>
        </p:spPr>
        <p:txBody>
          <a:bodyPr anchor="ctr">
            <a:normAutofit/>
          </a:bodyPr>
          <a:lstStyle/>
          <a:p>
            <a:pPr marL="0" indent="0">
              <a:buNone/>
            </a:pPr>
            <a:r>
              <a:rPr lang="en-GB" sz="3600" b="1" dirty="0">
                <a:solidFill>
                  <a:srgbClr val="E51F29"/>
                </a:solidFill>
                <a:latin typeface="Calibri" panose="020F0502020204030204" pitchFamily="34" charset="0"/>
                <a:cs typeface="Calibri" panose="020F0502020204030204" pitchFamily="34" charset="0"/>
              </a:rPr>
              <a:t>I have to be religious to enjoy RS at GCSE level.</a:t>
            </a:r>
          </a:p>
          <a:p>
            <a:pPr marL="0" indent="0">
              <a:buNone/>
            </a:pPr>
            <a:r>
              <a:rPr lang="en-GB" sz="3600" dirty="0">
                <a:solidFill>
                  <a:srgbClr val="000000"/>
                </a:solidFill>
                <a:latin typeface="Calibri" panose="020F0502020204030204" pitchFamily="34" charset="0"/>
                <a:cs typeface="Calibri" panose="020F0502020204030204" pitchFamily="34" charset="0"/>
              </a:rPr>
              <a:t>Not true. RS remains for everyone, regardless of your stance, beliefs or choices. It is inclusive. </a:t>
            </a:r>
          </a:p>
          <a:p>
            <a:pPr marL="0" indent="0">
              <a:buNone/>
            </a:pPr>
            <a:endParaRPr lang="en-US" sz="2400" dirty="0">
              <a:solidFill>
                <a:srgbClr val="000000"/>
              </a:solidFill>
            </a:endParaRPr>
          </a:p>
        </p:txBody>
      </p:sp>
      <p:sp>
        <p:nvSpPr>
          <p:cNvPr id="10" name="Rectangle 9">
            <a:extLst>
              <a:ext uri="{FF2B5EF4-FFF2-40B4-BE49-F238E27FC236}">
                <a16:creationId xmlns:a16="http://schemas.microsoft.com/office/drawing/2014/main" id="{18BE37E4-E946-A242-B0E3-29E8271A5936}"/>
              </a:ext>
            </a:extLst>
          </p:cNvPr>
          <p:cNvSpPr/>
          <p:nvPr/>
        </p:nvSpPr>
        <p:spPr>
          <a:xfrm>
            <a:off x="0" y="308929"/>
            <a:ext cx="12191980" cy="979715"/>
          </a:xfrm>
          <a:prstGeom prst="rect">
            <a:avLst/>
          </a:prstGeom>
          <a:solidFill>
            <a:srgbClr val="E51F2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libri" panose="020F0502020204030204" pitchFamily="34" charset="0"/>
                <a:cs typeface="Calibri" panose="020F0502020204030204" pitchFamily="34" charset="0"/>
              </a:rPr>
              <a:t>Common misconceptions </a:t>
            </a:r>
            <a:endParaRPr lang="en-US" sz="36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50A284E-F55F-4474-8E7A-3D9E85649236}"/>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7513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BDAA213-C170-F449-86F1-9AF2C96F5D78}"/>
              </a:ext>
            </a:extLst>
          </p:cNvPr>
          <p:cNvSpPr txBox="1">
            <a:spLocks/>
          </p:cNvSpPr>
          <p:nvPr/>
        </p:nvSpPr>
        <p:spPr>
          <a:xfrm>
            <a:off x="203217" y="1693663"/>
            <a:ext cx="7151740" cy="4249937"/>
          </a:xfrm>
          <a:prstGeom prst="rect">
            <a:avLst/>
          </a:prstGeom>
          <a:ln w="44450">
            <a:no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sz="3600" b="1" dirty="0">
                <a:solidFill>
                  <a:srgbClr val="E51F29"/>
                </a:solidFill>
                <a:latin typeface="Calibri" panose="020F0502020204030204" pitchFamily="34" charset="0"/>
                <a:cs typeface="Calibri" panose="020F0502020204030204" pitchFamily="34" charset="0"/>
              </a:rPr>
              <a:t>I needed to enjoy RS in KS3 to choose it as a GCSE.</a:t>
            </a:r>
          </a:p>
          <a:p>
            <a:pPr marL="0" indent="0">
              <a:buNone/>
            </a:pPr>
            <a:r>
              <a:rPr lang="en-GB" sz="3600" dirty="0">
                <a:latin typeface="Calibri" panose="020F0502020204030204" pitchFamily="34" charset="0"/>
                <a:cs typeface="Calibri" panose="020F0502020204030204" pitchFamily="34" charset="0"/>
              </a:rPr>
              <a:t>It’s helpful, but not essential! The GCSE allows you to explore your own views further in ensuring a balanced appreciation of religion, morality and wider society. </a:t>
            </a:r>
          </a:p>
          <a:p>
            <a:endParaRPr lang="en-GB" sz="3600" dirty="0">
              <a:latin typeface="Calibri" panose="020F0502020204030204" pitchFamily="34" charset="0"/>
              <a:cs typeface="Calibri" panose="020F0502020204030204" pitchFamily="34" charset="0"/>
            </a:endParaRPr>
          </a:p>
          <a:p>
            <a:endParaRPr lang="en-GB" sz="3600" dirty="0">
              <a:latin typeface="Calibri" panose="020F0502020204030204" pitchFamily="34" charset="0"/>
              <a:cs typeface="Calibri" panose="020F0502020204030204" pitchFamily="34" charset="0"/>
            </a:endParaRPr>
          </a:p>
        </p:txBody>
      </p:sp>
      <p:pic>
        <p:nvPicPr>
          <p:cNvPr id="3" name="Picture 2" descr="A picture containing holding&#10;&#10;Description automatically generated">
            <a:extLst>
              <a:ext uri="{FF2B5EF4-FFF2-40B4-BE49-F238E27FC236}">
                <a16:creationId xmlns:a16="http://schemas.microsoft.com/office/drawing/2014/main" id="{DF0CFC23-84ED-7A47-AD20-BC142FA91412}"/>
              </a:ext>
            </a:extLst>
          </p:cNvPr>
          <p:cNvPicPr>
            <a:picLocks noChangeAspect="1"/>
          </p:cNvPicPr>
          <p:nvPr/>
        </p:nvPicPr>
        <p:blipFill>
          <a:blip r:embed="rId2"/>
          <a:stretch>
            <a:fillRect/>
          </a:stretch>
        </p:blipFill>
        <p:spPr>
          <a:xfrm>
            <a:off x="7573617" y="2062354"/>
            <a:ext cx="4415166" cy="3101983"/>
          </a:xfrm>
          <a:prstGeom prst="rect">
            <a:avLst/>
          </a:prstGeom>
        </p:spPr>
      </p:pic>
      <p:sp>
        <p:nvSpPr>
          <p:cNvPr id="5" name="Rectangle 4">
            <a:extLst>
              <a:ext uri="{FF2B5EF4-FFF2-40B4-BE49-F238E27FC236}">
                <a16:creationId xmlns:a16="http://schemas.microsoft.com/office/drawing/2014/main" id="{5C88D31D-817D-1146-BDE6-4C0D9EAD2088}"/>
              </a:ext>
            </a:extLst>
          </p:cNvPr>
          <p:cNvSpPr/>
          <p:nvPr/>
        </p:nvSpPr>
        <p:spPr>
          <a:xfrm>
            <a:off x="0" y="308929"/>
            <a:ext cx="12191980" cy="979715"/>
          </a:xfrm>
          <a:prstGeom prst="rect">
            <a:avLst/>
          </a:prstGeom>
          <a:solidFill>
            <a:srgbClr val="E51F2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libri" panose="020F0502020204030204" pitchFamily="34" charset="0"/>
                <a:cs typeface="Calibri" panose="020F0502020204030204" pitchFamily="34" charset="0"/>
              </a:rPr>
              <a:t>Common misconceptions </a:t>
            </a:r>
            <a:endParaRPr lang="en-US" sz="36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53F83E5-CCEC-4136-B165-82950EC4A0AA}"/>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2947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EC99520-BFFE-644B-A9E6-BE58CE4D53C2}"/>
              </a:ext>
            </a:extLst>
          </p:cNvPr>
          <p:cNvSpPr txBox="1">
            <a:spLocks/>
          </p:cNvSpPr>
          <p:nvPr/>
        </p:nvSpPr>
        <p:spPr>
          <a:xfrm>
            <a:off x="197606" y="1693664"/>
            <a:ext cx="7295394" cy="4249936"/>
          </a:xfrm>
          <a:prstGeom prst="rect">
            <a:avLst/>
          </a:prstGeom>
          <a:ln w="44450">
            <a:noFill/>
          </a:ln>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sz="3200" b="1" dirty="0">
                <a:solidFill>
                  <a:srgbClr val="E51F29"/>
                </a:solidFill>
                <a:latin typeface="Calibri" panose="020F0502020204030204" pitchFamily="34" charset="0"/>
                <a:cs typeface="Calibri" panose="020F0502020204030204" pitchFamily="34" charset="0"/>
              </a:rPr>
              <a:t>I will have to learn about lots of world religions.</a:t>
            </a:r>
          </a:p>
          <a:p>
            <a:pPr marL="0" indent="0">
              <a:buNone/>
            </a:pPr>
            <a:r>
              <a:rPr lang="en-GB" sz="3200" dirty="0">
                <a:latin typeface="Calibri" panose="020F0502020204030204" pitchFamily="34" charset="0"/>
                <a:cs typeface="Calibri" panose="020F0502020204030204" pitchFamily="34" charset="0"/>
              </a:rPr>
              <a:t>Not true. The GCSE will include the study of Christianity and another world religion only. There will also be time to explore the role of non-religious belief systems, such as Humanism.</a:t>
            </a:r>
          </a:p>
          <a:p>
            <a:endParaRPr lang="en-GB" sz="32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FABCC36-AC71-1547-9E92-189992F1C974}"/>
              </a:ext>
            </a:extLst>
          </p:cNvPr>
          <p:cNvSpPr/>
          <p:nvPr/>
        </p:nvSpPr>
        <p:spPr>
          <a:xfrm>
            <a:off x="0" y="308929"/>
            <a:ext cx="12191980" cy="979715"/>
          </a:xfrm>
          <a:prstGeom prst="rect">
            <a:avLst/>
          </a:prstGeom>
          <a:solidFill>
            <a:srgbClr val="E51F2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libri" panose="020F0502020204030204" pitchFamily="34" charset="0"/>
                <a:cs typeface="Calibri" panose="020F0502020204030204" pitchFamily="34" charset="0"/>
              </a:rPr>
              <a:t>Common misconceptions </a:t>
            </a:r>
            <a:endParaRPr lang="en-US" sz="3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15E5354-9BA0-3F4D-B409-7444DF7F131A}"/>
              </a:ext>
            </a:extLst>
          </p:cNvPr>
          <p:cNvPicPr>
            <a:picLocks noChangeAspect="1"/>
          </p:cNvPicPr>
          <p:nvPr/>
        </p:nvPicPr>
        <p:blipFill>
          <a:blip r:embed="rId2"/>
          <a:stretch>
            <a:fillRect/>
          </a:stretch>
        </p:blipFill>
        <p:spPr>
          <a:xfrm>
            <a:off x="7493000" y="1994649"/>
            <a:ext cx="4297680" cy="2868701"/>
          </a:xfrm>
          <a:prstGeom prst="rect">
            <a:avLst/>
          </a:prstGeom>
        </p:spPr>
      </p:pic>
      <p:sp>
        <p:nvSpPr>
          <p:cNvPr id="6" name="Rectangle 5">
            <a:extLst>
              <a:ext uri="{FF2B5EF4-FFF2-40B4-BE49-F238E27FC236}">
                <a16:creationId xmlns:a16="http://schemas.microsoft.com/office/drawing/2014/main" id="{49AAFC0D-3EE9-4823-A5EC-D5FF15393147}"/>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87663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04A063-CC6D-1543-84CA-C83E10BB5D2B}"/>
              </a:ext>
            </a:extLst>
          </p:cNvPr>
          <p:cNvSpPr txBox="1">
            <a:spLocks/>
          </p:cNvSpPr>
          <p:nvPr/>
        </p:nvSpPr>
        <p:spPr>
          <a:xfrm>
            <a:off x="228599" y="2018897"/>
            <a:ext cx="7768776" cy="3837707"/>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sz="3200" b="1" dirty="0">
                <a:solidFill>
                  <a:srgbClr val="E51F29"/>
                </a:solidFill>
                <a:latin typeface="Calibri" panose="020F0502020204030204" pitchFamily="34" charset="0"/>
                <a:cs typeface="Calibri" panose="020F0502020204030204" pitchFamily="34" charset="0"/>
              </a:rPr>
              <a:t>The GCSE helps if you want to study A Level.</a:t>
            </a:r>
          </a:p>
          <a:p>
            <a:pPr marL="0" indent="0">
              <a:buNone/>
            </a:pPr>
            <a:r>
              <a:rPr lang="en-GB" sz="3200" dirty="0">
                <a:latin typeface="Calibri" panose="020F0502020204030204" pitchFamily="34" charset="0"/>
                <a:cs typeface="Calibri" panose="020F0502020204030204" pitchFamily="34" charset="0"/>
              </a:rPr>
              <a:t>Absolutely! It lays the foundation of important elements whilst also starting to explore philosophical and ethical issues, which will be looked at in much more detail in KS5. </a:t>
            </a: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p:txBody>
      </p:sp>
      <p:pic>
        <p:nvPicPr>
          <p:cNvPr id="3" name="Picture 2" descr="A close up of a lamp&#10;&#10;Description automatically generated">
            <a:extLst>
              <a:ext uri="{FF2B5EF4-FFF2-40B4-BE49-F238E27FC236}">
                <a16:creationId xmlns:a16="http://schemas.microsoft.com/office/drawing/2014/main" id="{B1CDCF6C-8D43-CF42-B03A-CF3DACD49FA2}"/>
              </a:ext>
            </a:extLst>
          </p:cNvPr>
          <p:cNvPicPr>
            <a:picLocks noChangeAspect="1"/>
          </p:cNvPicPr>
          <p:nvPr/>
        </p:nvPicPr>
        <p:blipFill rotWithShape="1">
          <a:blip r:embed="rId2"/>
          <a:srcRect l="45337" t="2469" r="729" b="3323"/>
          <a:stretch/>
        </p:blipFill>
        <p:spPr>
          <a:xfrm>
            <a:off x="7997375" y="1708653"/>
            <a:ext cx="3240308" cy="3837707"/>
          </a:xfrm>
          <a:prstGeom prst="rect">
            <a:avLst/>
          </a:prstGeom>
        </p:spPr>
      </p:pic>
      <p:sp>
        <p:nvSpPr>
          <p:cNvPr id="5" name="Rectangle 4">
            <a:extLst>
              <a:ext uri="{FF2B5EF4-FFF2-40B4-BE49-F238E27FC236}">
                <a16:creationId xmlns:a16="http://schemas.microsoft.com/office/drawing/2014/main" id="{BF528355-8D96-5240-8873-838F4D8D3E4F}"/>
              </a:ext>
            </a:extLst>
          </p:cNvPr>
          <p:cNvSpPr/>
          <p:nvPr/>
        </p:nvSpPr>
        <p:spPr>
          <a:xfrm>
            <a:off x="0" y="308929"/>
            <a:ext cx="12191980" cy="979715"/>
          </a:xfrm>
          <a:prstGeom prst="rect">
            <a:avLst/>
          </a:prstGeom>
          <a:solidFill>
            <a:srgbClr val="E51F2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libri" panose="020F0502020204030204" pitchFamily="34" charset="0"/>
                <a:cs typeface="Calibri" panose="020F0502020204030204" pitchFamily="34" charset="0"/>
              </a:rPr>
              <a:t>Common misconceptions </a:t>
            </a:r>
            <a:endParaRPr lang="en-US" sz="36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C8B0E52-4D23-4B98-97F0-9EFA49B9828B}"/>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9676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1136" y="423063"/>
            <a:ext cx="7729728" cy="1188720"/>
          </a:xfrm>
        </p:spPr>
        <p:txBody>
          <a:bodyPr>
            <a:normAutofit/>
          </a:bodyPr>
          <a:lstStyle/>
          <a:p>
            <a:r>
              <a:rPr lang="en-GB" b="1" u="sng" dirty="0">
                <a:latin typeface="Calibri" panose="020F0502020204030204" pitchFamily="34" charset="0"/>
                <a:cs typeface="Calibri" panose="020F0502020204030204" pitchFamily="34" charset="0"/>
              </a:rPr>
              <a:t>What can you do with it? </a:t>
            </a:r>
          </a:p>
        </p:txBody>
      </p:sp>
      <p:graphicFrame>
        <p:nvGraphicFramePr>
          <p:cNvPr id="5" name="Content Placeholder 2">
            <a:extLst>
              <a:ext uri="{FF2B5EF4-FFF2-40B4-BE49-F238E27FC236}">
                <a16:creationId xmlns:a16="http://schemas.microsoft.com/office/drawing/2014/main" id="{E35C9D85-F9AB-4BCC-AB31-DF34EC4F2485}"/>
              </a:ext>
            </a:extLst>
          </p:cNvPr>
          <p:cNvGraphicFramePr>
            <a:graphicFrameLocks noGrp="1"/>
          </p:cNvGraphicFramePr>
          <p:nvPr>
            <p:ph idx="1"/>
            <p:extLst>
              <p:ext uri="{D42A27DB-BD31-4B8C-83A1-F6EECF244321}">
                <p14:modId xmlns:p14="http://schemas.microsoft.com/office/powerpoint/2010/main" val="2292422899"/>
              </p:ext>
            </p:extLst>
          </p:nvPr>
        </p:nvGraphicFramePr>
        <p:xfrm>
          <a:off x="965200" y="2034268"/>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CD5BE249-5014-4797-93C6-0E9E36742452}"/>
              </a:ext>
            </a:extLst>
          </p:cNvPr>
          <p:cNvSpPr/>
          <p:nvPr/>
        </p:nvSpPr>
        <p:spPr>
          <a:xfrm>
            <a:off x="10483913" y="5613149"/>
            <a:ext cx="1699034" cy="92374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355661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633</Words>
  <Application>Microsoft Office PowerPoint</Application>
  <PresentationFormat>Widescreen</PresentationFormat>
  <Paragraphs>47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Gill Sans MT</vt:lpstr>
      <vt:lpstr>Parcel</vt:lpstr>
      <vt:lpstr>Why study Religious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do with it?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Gurinder Badesha</dc:creator>
  <cp:lastModifiedBy>Faizul Islam</cp:lastModifiedBy>
  <cp:revision>13</cp:revision>
  <dcterms:created xsi:type="dcterms:W3CDTF">2019-04-26T08:18:16Z</dcterms:created>
  <dcterms:modified xsi:type="dcterms:W3CDTF">2024-03-12T09:00:18Z</dcterms:modified>
</cp:coreProperties>
</file>