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65" r:id="rId3"/>
    <p:sldId id="266" r:id="rId4"/>
    <p:sldId id="267" r:id="rId5"/>
    <p:sldId id="269" r:id="rId6"/>
    <p:sldId id="270" r:id="rId7"/>
    <p:sldId id="271" r:id="rId8"/>
    <p:sldId id="272" r:id="rId9"/>
    <p:sldId id="275" r:id="rId10"/>
    <p:sldId id="268" r:id="rId11"/>
    <p:sldId id="273" r:id="rId12"/>
    <p:sldId id="263" r:id="rId13"/>
    <p:sldId id="274" r:id="rId14"/>
    <p:sldId id="26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182F"/>
    <a:srgbClr val="5153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83" autoAdjust="0"/>
    <p:restoredTop sz="82504" autoAdjust="0"/>
  </p:normalViewPr>
  <p:slideViewPr>
    <p:cSldViewPr snapToGrid="0" snapToObjects="1" showGuides="1">
      <p:cViewPr varScale="1">
        <p:scale>
          <a:sx n="94" d="100"/>
          <a:sy n="94" d="100"/>
        </p:scale>
        <p:origin x="132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384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32D9B67-1980-43B2-9941-720EE94ABA8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5C41E6-CCBF-42FA-B1DF-79750BF2078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2EB740-A51E-44DB-B1CD-4CE9CF5CE7FE}" type="datetimeFigureOut">
              <a:rPr lang="en-GB" smtClean="0"/>
              <a:t>12/03/2024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524F0A-701D-4FA5-958E-E98111E07A3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B7A550-DA11-4CF5-BFFB-BAA9BB200B9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CC07D3-9869-4343-A7B6-F7FDAE2D3B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49153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2A774-0278-4B47-BC0E-8CBC1E98D86A}" type="datetimeFigureOut">
              <a:rPr lang="en-GB" smtClean="0"/>
              <a:t>12/03/2024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F1D46C-FB51-41DB-9D4F-93F6BCB68C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7756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VG4wgCqeEQ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Get pupils to think about where and how maths is used in everyday life in pairs or groups. Reveal a few examples.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F1D46C-FB51-41DB-9D4F-93F6BCB68C4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9618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Discuss Fixed and Growth Mindset. </a:t>
            </a:r>
          </a:p>
          <a:p>
            <a:r>
              <a:rPr lang="en-GB" sz="1200" dirty="0"/>
              <a:t>Fixed Mindset: Reluctant to take on challenges; Prefer to stay in your comfort zone; Fearful of making mistakes; Think it is important to 'look smart' in front of others; Believe that talents and abilities are set in stone, you either have them or you don’t.</a:t>
            </a:r>
          </a:p>
          <a:p>
            <a:pPr>
              <a:lnSpc>
                <a:spcPct val="100000"/>
              </a:lnSpc>
            </a:pPr>
            <a:r>
              <a:rPr lang="en-GB" dirty="0"/>
              <a:t>Growth Mindset: </a:t>
            </a:r>
            <a:r>
              <a:rPr lang="en-GB" sz="1200" dirty="0"/>
              <a:t>Believe that talents can be developed;  View mistakes as an opportunity to develop; Are resilient; Believe that effort creates success; Think about how they learn.</a:t>
            </a:r>
          </a:p>
          <a:p>
            <a:r>
              <a:rPr lang="en-GB" dirty="0"/>
              <a:t>Show video.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F1D46C-FB51-41DB-9D4F-93F6BCB68C4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8916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https://www.youtube.com/watch?v=GVG4wgCqeEQ</a:t>
            </a:r>
            <a:endParaRPr lang="en-US" dirty="0"/>
          </a:p>
          <a:p>
            <a:endParaRPr lang="en-US" dirty="0"/>
          </a:p>
          <a:p>
            <a:r>
              <a:rPr lang="en-US" dirty="0"/>
              <a:t>Click the picture to play the video. We suggest you embed this to avoid ads and pop ups. We are not able to do this due to our copyright restrictions.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F1D46C-FB51-41DB-9D4F-93F6BCB68C4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5361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F1D46C-FB51-41DB-9D4F-93F6BCB68C4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3002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=4ApLzQvMSxc</a:t>
            </a:r>
          </a:p>
          <a:p>
            <a:r>
              <a:rPr lang="en-US" dirty="0"/>
              <a:t>We recommend you embed the video to avoid ads and pop ups.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F1D46C-FB51-41DB-9D4F-93F6BCB68C4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06669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Ask pupils to discuss how they think their character has developed throughout their school life. Are they enquirers? Communicators? Creative? Etc.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Emphasise that throughout their lives they will need to make decisions informed by mathematical reasoning, whether they realise it or not.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F1D46C-FB51-41DB-9D4F-93F6BCB68C4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6983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Ask pupils to visualise without numbers or algebra, how they see each shape growing…</a:t>
            </a:r>
          </a:p>
          <a:p>
            <a:r>
              <a:rPr lang="en-GB" dirty="0"/>
              <a:t>Where do they see the extra squares?</a:t>
            </a:r>
          </a:p>
          <a:p>
            <a:r>
              <a:rPr lang="en-GB" dirty="0"/>
              <a:t>Show video at 4:10 to 7:10.</a:t>
            </a:r>
          </a:p>
          <a:p>
            <a:r>
              <a:rPr lang="en-GB" dirty="0"/>
              <a:t>Discuss how you visualise things determines how your brain works. Everyone solves problems in different ways depending on whether you thrive on creativity, enquiry,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F1D46C-FB51-41DB-9D4F-93F6BCB68C4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08958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=3icoSeGqQtY</a:t>
            </a:r>
          </a:p>
          <a:p>
            <a:r>
              <a:rPr lang="en-US" dirty="0"/>
              <a:t>We recommend you embed the video to avoid ads and pop ups.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F1D46C-FB51-41DB-9D4F-93F6BCB68C4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3989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8EB9E-2DBB-9949-91F6-88D5FE93BECE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424D3-B686-0845-9AE1-586A25CF7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312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8EB9E-2DBB-9949-91F6-88D5FE93BECE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424D3-B686-0845-9AE1-586A25CF7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958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8EB9E-2DBB-9949-91F6-88D5FE93BECE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424D3-B686-0845-9AE1-586A25CF7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107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8EB9E-2DBB-9949-91F6-88D5FE93BECE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424D3-B686-0845-9AE1-586A25CF7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114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8EB9E-2DBB-9949-91F6-88D5FE93BECE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424D3-B686-0845-9AE1-586A25CF7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795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8EB9E-2DBB-9949-91F6-88D5FE93BECE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424D3-B686-0845-9AE1-586A25CF7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181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8EB9E-2DBB-9949-91F6-88D5FE93BECE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424D3-B686-0845-9AE1-586A25CF7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736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8EB9E-2DBB-9949-91F6-88D5FE93BECE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424D3-B686-0845-9AE1-586A25CF7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564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8EB9E-2DBB-9949-91F6-88D5FE93BECE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424D3-B686-0845-9AE1-586A25CF7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487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8EB9E-2DBB-9949-91F6-88D5FE93BECE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424D3-B686-0845-9AE1-586A25CF7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39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8EB9E-2DBB-9949-91F6-88D5FE93BECE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424D3-B686-0845-9AE1-586A25CF7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35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6507" y="312511"/>
            <a:ext cx="112789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6507" y="1825625"/>
            <a:ext cx="11278985" cy="3680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6507" y="58884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8EB9E-2DBB-9949-91F6-88D5FE93BECE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6907" y="588849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8907" y="5888494"/>
            <a:ext cx="21370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424D3-B686-0845-9AE1-586A25CF7D6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1F95B5-F74C-497D-85CE-B233ECF9CF39}"/>
              </a:ext>
            </a:extLst>
          </p:cNvPr>
          <p:cNvSpPr/>
          <p:nvPr userDrawn="1"/>
        </p:nvSpPr>
        <p:spPr>
          <a:xfrm>
            <a:off x="0" y="6608618"/>
            <a:ext cx="12192000" cy="249382"/>
          </a:xfrm>
          <a:prstGeom prst="rect">
            <a:avLst/>
          </a:prstGeom>
          <a:solidFill>
            <a:srgbClr val="A21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E4A915-AD95-4CD4-904F-147361E8111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93152" y="5646313"/>
            <a:ext cx="1245855" cy="90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675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hyperlink" Target="https://www.youtube.com/watch?v=3icoSeGqQtY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icoSeGqQtY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VG4wgCqeEQ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hyperlink" Target="https://www.youtube.com/watch?v=4ApLzQvMSxc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ospects.ac.uk/careers-advice/what-can-i-do-with-my-degree/mathematics" TargetMode="External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26BC23-0561-0942-8783-C9A33B22A4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53"/>
          <a:stretch/>
        </p:blipFill>
        <p:spPr>
          <a:xfrm>
            <a:off x="-1" y="0"/>
            <a:ext cx="12192001" cy="6584811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6235F31F-3857-A14F-A0B6-94445C473C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6022" y="-1"/>
            <a:ext cx="7069555" cy="2236573"/>
          </a:xfrm>
          <a:solidFill>
            <a:srgbClr val="A2182F"/>
          </a:solidFill>
        </p:spPr>
        <p:txBody>
          <a:bodyPr anchor="ctr">
            <a:normAutofit fontScale="92500" lnSpcReduction="10000"/>
          </a:bodyPr>
          <a:lstStyle/>
          <a:p>
            <a:r>
              <a:rPr lang="en-GB" sz="8800" dirty="0">
                <a:solidFill>
                  <a:schemeClr val="bg1"/>
                </a:solidFill>
                <a:latin typeface="Helvetica Light" panose="020B0403020202020204" pitchFamily="34" charset="0"/>
              </a:rPr>
              <a:t>Why Study Maths? 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F61FD11-84D8-BDE9-FEDC-476B2D2B3A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3502" y="273189"/>
            <a:ext cx="4029018" cy="128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0230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A77257-9D0E-C848-8FA4-8E7F72632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2604" y="1047484"/>
            <a:ext cx="8419396" cy="560416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AC4188A-F4B0-B943-9790-47080F473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6356"/>
            <a:ext cx="7906908" cy="1325563"/>
          </a:xfrm>
          <a:solidFill>
            <a:srgbClr val="A2182F"/>
          </a:solidFill>
        </p:spPr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  <a:latin typeface="Helvetica Light" panose="020B0403020202020204" pitchFamily="34" charset="0"/>
              </a:rPr>
              <a:t>How does Maths develop character and culture?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20704E3-348A-B047-A2C8-D81F3BD8326E}"/>
              </a:ext>
            </a:extLst>
          </p:cNvPr>
          <p:cNvSpPr/>
          <p:nvPr/>
        </p:nvSpPr>
        <p:spPr>
          <a:xfrm>
            <a:off x="-1128067" y="1717288"/>
            <a:ext cx="5967696" cy="4934356"/>
          </a:xfrm>
          <a:prstGeom prst="ellipse">
            <a:avLst/>
          </a:prstGeom>
          <a:solidFill>
            <a:srgbClr val="A2182F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1BAD46-7B9F-6D4F-9AC9-12632EAF219E}"/>
              </a:ext>
            </a:extLst>
          </p:cNvPr>
          <p:cNvSpPr txBox="1"/>
          <p:nvPr/>
        </p:nvSpPr>
        <p:spPr>
          <a:xfrm>
            <a:off x="291396" y="2371576"/>
            <a:ext cx="361153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Helvetica Light" panose="020B0403020202020204" pitchFamily="34" charset="0"/>
              </a:rPr>
              <a:t>How has your character developed since Year 7?</a:t>
            </a:r>
          </a:p>
          <a:p>
            <a:endParaRPr lang="en-US" sz="4800" dirty="0">
              <a:solidFill>
                <a:schemeClr val="bg1"/>
              </a:solidFill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1578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F9F659D-8F6F-4AC6-9600-97E5AAF5F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7435" y="5517965"/>
            <a:ext cx="1894565" cy="106569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749955-4D95-4A08-B11E-7ECA87AAA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321" y="2126708"/>
            <a:ext cx="11278985" cy="3680393"/>
          </a:xfrm>
        </p:spPr>
        <p:txBody>
          <a:bodyPr>
            <a:normAutofit/>
          </a:bodyPr>
          <a:lstStyle/>
          <a:p>
            <a:r>
              <a:rPr lang="en-GB" dirty="0">
                <a:latin typeface="Helvetica Light" panose="020B0403020202020204" pitchFamily="34" charset="0"/>
              </a:rPr>
              <a:t>Organisers</a:t>
            </a:r>
          </a:p>
          <a:p>
            <a:r>
              <a:rPr lang="en-GB" dirty="0">
                <a:latin typeface="Helvetica Light" panose="020B0403020202020204" pitchFamily="34" charset="0"/>
              </a:rPr>
              <a:t>Critical thinkers</a:t>
            </a:r>
          </a:p>
          <a:p>
            <a:r>
              <a:rPr lang="en-GB" dirty="0">
                <a:latin typeface="Helvetica Light" panose="020B0403020202020204" pitchFamily="34" charset="0"/>
              </a:rPr>
              <a:t>Problem solvers</a:t>
            </a:r>
          </a:p>
          <a:p>
            <a:r>
              <a:rPr lang="en-GB" dirty="0">
                <a:latin typeface="Helvetica Light" panose="020B0403020202020204" pitchFamily="34" charset="0"/>
              </a:rPr>
              <a:t>Reasoning </a:t>
            </a:r>
          </a:p>
          <a:p>
            <a:r>
              <a:rPr lang="en-GB" dirty="0">
                <a:latin typeface="Helvetica Light" panose="020B0403020202020204" pitchFamily="34" charset="0"/>
              </a:rPr>
              <a:t>Enquirers</a:t>
            </a:r>
          </a:p>
          <a:p>
            <a:r>
              <a:rPr lang="en-GB" dirty="0">
                <a:latin typeface="Helvetica Light" panose="020B0403020202020204" pitchFamily="34" charset="0"/>
              </a:rPr>
              <a:t>Communicators</a:t>
            </a:r>
          </a:p>
          <a:p>
            <a:r>
              <a:rPr lang="en-GB" dirty="0">
                <a:latin typeface="Helvetica Light" panose="020B0403020202020204" pitchFamily="34" charset="0"/>
              </a:rPr>
              <a:t>Work in a Team </a:t>
            </a:r>
          </a:p>
          <a:p>
            <a:endParaRPr lang="en-GB" dirty="0">
              <a:latin typeface="Helvetica Light" panose="020B0403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79FDF66-167F-6741-8DBD-E593861A4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6356"/>
            <a:ext cx="7906908" cy="1325563"/>
          </a:xfrm>
          <a:solidFill>
            <a:srgbClr val="A2182F"/>
          </a:solidFill>
        </p:spPr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  <a:latin typeface="Helvetica Light" panose="020B0403020202020204" pitchFamily="34" charset="0"/>
              </a:rPr>
              <a:t>How does Maths develop character and culture?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F912DC-79BB-8D49-A3D0-FDFE6158C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1022" y="2018924"/>
            <a:ext cx="6734537" cy="378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197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C310816-6EA3-4084-8509-3A5EFF897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7435" y="5517965"/>
            <a:ext cx="1894565" cy="10656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06A0EA-791B-4B3E-BFB6-154355E0E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5604"/>
            <a:ext cx="9902976" cy="981030"/>
          </a:xfrm>
          <a:solidFill>
            <a:srgbClr val="A2182F"/>
          </a:solidFill>
        </p:spPr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  <a:latin typeface="Helvetica Light" panose="020B0403020202020204" pitchFamily="34" charset="0"/>
              </a:rPr>
              <a:t>How do you see the shapes growing?</a:t>
            </a:r>
          </a:p>
        </p:txBody>
      </p:sp>
      <p:sp>
        <p:nvSpPr>
          <p:cNvPr id="5" name="Rectangle 4">
            <a:hlinkClick r:id="rId4"/>
            <a:extLst>
              <a:ext uri="{FF2B5EF4-FFF2-40B4-BE49-F238E27FC236}">
                <a16:creationId xmlns:a16="http://schemas.microsoft.com/office/drawing/2014/main" id="{DB8280CA-C951-45F2-8827-CF390805C578}"/>
              </a:ext>
            </a:extLst>
          </p:cNvPr>
          <p:cNvSpPr/>
          <p:nvPr/>
        </p:nvSpPr>
        <p:spPr>
          <a:xfrm>
            <a:off x="2231202" y="5742207"/>
            <a:ext cx="8226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chemeClr val="accent1">
                    <a:lumMod val="50000"/>
                  </a:schemeClr>
                </a:solidFill>
              </a:rPr>
              <a:t>Different visuals of how the shapes are growing (video)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BAA1E16-4A52-46EE-94EA-5AC399545E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930118" y="1565123"/>
            <a:ext cx="10043881" cy="372775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99667EF-D0C9-E526-ECC7-A2B4F7F62F41}"/>
              </a:ext>
            </a:extLst>
          </p:cNvPr>
          <p:cNvSpPr/>
          <p:nvPr/>
        </p:nvSpPr>
        <p:spPr>
          <a:xfrm>
            <a:off x="10717956" y="5495925"/>
            <a:ext cx="1474023" cy="10477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6003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39BE86F-9B2D-9B4C-9334-14F89BD06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5604"/>
            <a:ext cx="9902976" cy="981030"/>
          </a:xfrm>
          <a:solidFill>
            <a:srgbClr val="A2182F"/>
          </a:solidFill>
        </p:spPr>
        <p:txBody>
          <a:bodyPr/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Helvetica Light" panose="020B0403020202020204" pitchFamily="34" charset="0"/>
              </a:rPr>
              <a:t>Video</a:t>
            </a:r>
            <a:r>
              <a:rPr lang="en-GB" dirty="0">
                <a:solidFill>
                  <a:schemeClr val="bg1"/>
                </a:solidFill>
                <a:latin typeface="Helvetica Light" panose="020B0403020202020204" pitchFamily="34" charset="0"/>
              </a:rPr>
              <a:t> – visuals of shapes growing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BE563A-B719-A14B-8CCA-20A79026C143}"/>
              </a:ext>
            </a:extLst>
          </p:cNvPr>
          <p:cNvSpPr/>
          <p:nvPr/>
        </p:nvSpPr>
        <p:spPr>
          <a:xfrm>
            <a:off x="603692" y="1426685"/>
            <a:ext cx="3828292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GB" sz="2400" dirty="0">
                <a:latin typeface="Helvetica Light" panose="020B0403020202020204" pitchFamily="34" charset="0"/>
              </a:rPr>
              <a:t>Show video at 4:10 to 7:10</a:t>
            </a:r>
          </a:p>
        </p:txBody>
      </p:sp>
      <p:pic>
        <p:nvPicPr>
          <p:cNvPr id="3" name="Picture 2" descr="A screen shot of a person in a dark room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E21AEFB1-9D63-924A-A407-98EA781F53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886" r="2133" b="9058"/>
          <a:stretch/>
        </p:blipFill>
        <p:spPr>
          <a:xfrm>
            <a:off x="2517838" y="2219029"/>
            <a:ext cx="6885215" cy="32122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AE709A-62ED-F74F-9BA8-4B5AC9C2EB54}"/>
              </a:ext>
            </a:extLst>
          </p:cNvPr>
          <p:cNvSpPr txBox="1"/>
          <p:nvPr/>
        </p:nvSpPr>
        <p:spPr>
          <a:xfrm>
            <a:off x="462300" y="5193423"/>
            <a:ext cx="18500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Video links to YouTube. We recommend that you embed.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F112A3-80B5-4233-2B59-696894AC04DF}"/>
              </a:ext>
            </a:extLst>
          </p:cNvPr>
          <p:cNvSpPr/>
          <p:nvPr/>
        </p:nvSpPr>
        <p:spPr>
          <a:xfrm>
            <a:off x="10717956" y="5495925"/>
            <a:ext cx="1474023" cy="10477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33419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61E8E02-B7A2-4F2D-ACCF-032495A98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8368" y="4921823"/>
            <a:ext cx="4937937" cy="845045"/>
          </a:xfrm>
          <a:solidFill>
            <a:srgbClr val="A2182F"/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kern="1200">
                <a:solidFill>
                  <a:schemeClr val="bg1"/>
                </a:solidFill>
                <a:latin typeface="Helvetica Light" panose="020B0403020202020204" pitchFamily="34" charset="0"/>
              </a:rPr>
              <a:t>Maths Quotes</a:t>
            </a:r>
          </a:p>
        </p:txBody>
      </p:sp>
      <p:sp>
        <p:nvSpPr>
          <p:cNvPr id="52" name="Oval 18">
            <a:extLst>
              <a:ext uri="{FF2B5EF4-FFF2-40B4-BE49-F238E27FC236}">
                <a16:creationId xmlns:a16="http://schemas.microsoft.com/office/drawing/2014/main" id="{C20267F5-D4E6-477A-A590-81F2ABD1B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109" y="2382976"/>
            <a:ext cx="1920240" cy="1920240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Freeform: Shape 20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Freeform: Shape 22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Freeform: Shape 24">
            <a:extLst>
              <a:ext uri="{FF2B5EF4-FFF2-40B4-BE49-F238E27FC236}">
                <a16:creationId xmlns:a16="http://schemas.microsoft.com/office/drawing/2014/main" id="{DB6FE6A8-3E05-4C40-9190-B19BFD5244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6574" y="0"/>
            <a:ext cx="3913632" cy="2285234"/>
          </a:xfrm>
          <a:custGeom>
            <a:avLst/>
            <a:gdLst>
              <a:gd name="connsiteX0" fmla="*/ 29691 w 3913632"/>
              <a:gd name="connsiteY0" fmla="*/ 0 h 2285234"/>
              <a:gd name="connsiteX1" fmla="*/ 3883942 w 3913632"/>
              <a:gd name="connsiteY1" fmla="*/ 0 h 2285234"/>
              <a:gd name="connsiteX2" fmla="*/ 3903529 w 3913632"/>
              <a:gd name="connsiteY2" fmla="*/ 128345 h 2285234"/>
              <a:gd name="connsiteX3" fmla="*/ 3913632 w 3913632"/>
              <a:gd name="connsiteY3" fmla="*/ 328418 h 2285234"/>
              <a:gd name="connsiteX4" fmla="*/ 1956816 w 3913632"/>
              <a:gd name="connsiteY4" fmla="*/ 2285234 h 2285234"/>
              <a:gd name="connsiteX5" fmla="*/ 0 w 3913632"/>
              <a:gd name="connsiteY5" fmla="*/ 328418 h 2285234"/>
              <a:gd name="connsiteX6" fmla="*/ 10103 w 3913632"/>
              <a:gd name="connsiteY6" fmla="*/ 128345 h 22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194A18B-B2CC-4083-94A1-482361E49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432" y="158998"/>
            <a:ext cx="2527797" cy="1592512"/>
          </a:xfrm>
          <a:prstGeom prst="rect">
            <a:avLst/>
          </a:prstGeom>
        </p:spPr>
      </p:pic>
      <p:sp>
        <p:nvSpPr>
          <p:cNvPr id="56" name="Freeform: Shape 26">
            <a:extLst>
              <a:ext uri="{FF2B5EF4-FFF2-40B4-BE49-F238E27FC236}">
                <a16:creationId xmlns:a16="http://schemas.microsoft.com/office/drawing/2014/main" id="{38315451-BA4E-4F56-BA8A-9CCCA5A0DC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288331"/>
            <a:ext cx="3564638" cy="4569668"/>
          </a:xfrm>
          <a:custGeom>
            <a:avLst/>
            <a:gdLst>
              <a:gd name="connsiteX0" fmla="*/ 640080 w 3564638"/>
              <a:gd name="connsiteY0" fmla="*/ 0 h 4569668"/>
              <a:gd name="connsiteX1" fmla="*/ 3564638 w 3564638"/>
              <a:gd name="connsiteY1" fmla="*/ 2924558 h 4569668"/>
              <a:gd name="connsiteX2" fmla="*/ 3065170 w 3564638"/>
              <a:gd name="connsiteY2" fmla="*/ 4559707 h 4569668"/>
              <a:gd name="connsiteX3" fmla="*/ 3057720 w 3564638"/>
              <a:gd name="connsiteY3" fmla="*/ 4569668 h 4569668"/>
              <a:gd name="connsiteX4" fmla="*/ 0 w 3564638"/>
              <a:gd name="connsiteY4" fmla="*/ 4569668 h 4569668"/>
              <a:gd name="connsiteX5" fmla="*/ 0 w 3564638"/>
              <a:gd name="connsiteY5" fmla="*/ 72448 h 4569668"/>
              <a:gd name="connsiteX6" fmla="*/ 50679 w 3564638"/>
              <a:gd name="connsiteY6" fmla="*/ 59417 h 4569668"/>
              <a:gd name="connsiteX7" fmla="*/ 640080 w 3564638"/>
              <a:gd name="connsiteY7" fmla="*/ 0 h 456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7" name="Freeform: Shape 28">
            <a:extLst>
              <a:ext uri="{FF2B5EF4-FFF2-40B4-BE49-F238E27FC236}">
                <a16:creationId xmlns:a16="http://schemas.microsoft.com/office/drawing/2014/main" id="{5665E03E-3504-4366-BFC7-0CDEDC637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9701" y="2547568"/>
            <a:ext cx="1591056" cy="1591056"/>
          </a:xfrm>
          <a:custGeom>
            <a:avLst/>
            <a:gdLst>
              <a:gd name="connsiteX0" fmla="*/ 795528 w 1591056"/>
              <a:gd name="connsiteY0" fmla="*/ 0 h 1591056"/>
              <a:gd name="connsiteX1" fmla="*/ 1591056 w 1591056"/>
              <a:gd name="connsiteY1" fmla="*/ 795528 h 1591056"/>
              <a:gd name="connsiteX2" fmla="*/ 795528 w 1591056"/>
              <a:gd name="connsiteY2" fmla="*/ 1591056 h 1591056"/>
              <a:gd name="connsiteX3" fmla="*/ 0 w 1591056"/>
              <a:gd name="connsiteY3" fmla="*/ 795528 h 1591056"/>
              <a:gd name="connsiteX4" fmla="*/ 795528 w 1591056"/>
              <a:gd name="connsiteY4" fmla="*/ 0 h 1591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1056" h="1591056">
                <a:moveTo>
                  <a:pt x="795528" y="0"/>
                </a:moveTo>
                <a:cubicBezTo>
                  <a:pt x="1234886" y="0"/>
                  <a:pt x="1591056" y="356170"/>
                  <a:pt x="1591056" y="795528"/>
                </a:cubicBezTo>
                <a:cubicBezTo>
                  <a:pt x="1591056" y="1234886"/>
                  <a:pt x="1234886" y="1591056"/>
                  <a:pt x="795528" y="1591056"/>
                </a:cubicBezTo>
                <a:cubicBezTo>
                  <a:pt x="356170" y="1591056"/>
                  <a:pt x="0" y="1234886"/>
                  <a:pt x="0" y="795528"/>
                </a:cubicBezTo>
                <a:cubicBezTo>
                  <a:pt x="0" y="356170"/>
                  <a:pt x="356170" y="0"/>
                  <a:pt x="79552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8" name="Oval 30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29207" y="303879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Freeform: Shape 32">
            <a:extLst>
              <a:ext uri="{FF2B5EF4-FFF2-40B4-BE49-F238E27FC236}">
                <a16:creationId xmlns:a16="http://schemas.microsoft.com/office/drawing/2014/main" id="{A9A95DA0-8F7C-4AB7-B890-22075705D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93799" y="468471"/>
            <a:ext cx="2852928" cy="2852928"/>
          </a:xfrm>
          <a:custGeom>
            <a:avLst/>
            <a:gdLst>
              <a:gd name="connsiteX0" fmla="*/ 1426464 w 2852928"/>
              <a:gd name="connsiteY0" fmla="*/ 0 h 2852928"/>
              <a:gd name="connsiteX1" fmla="*/ 2852928 w 2852928"/>
              <a:gd name="connsiteY1" fmla="*/ 1426464 h 2852928"/>
              <a:gd name="connsiteX2" fmla="*/ 1426464 w 2852928"/>
              <a:gd name="connsiteY2" fmla="*/ 2852928 h 2852928"/>
              <a:gd name="connsiteX3" fmla="*/ 0 w 2852928"/>
              <a:gd name="connsiteY3" fmla="*/ 1426464 h 2852928"/>
              <a:gd name="connsiteX4" fmla="*/ 1426464 w 2852928"/>
              <a:gd name="connsiteY4" fmla="*/ 0 h 2852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F12766-2E6F-42A7-8AC8-678FFC8D9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656" y="846301"/>
            <a:ext cx="1926949" cy="1960637"/>
          </a:xfrm>
          <a:prstGeom prst="rect">
            <a:avLst/>
          </a:prstGeom>
        </p:spPr>
      </p:pic>
      <p:sp>
        <p:nvSpPr>
          <p:cNvPr id="60" name="Freeform: Shape 34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Freeform: Shape 36">
            <a:extLst>
              <a:ext uri="{FF2B5EF4-FFF2-40B4-BE49-F238E27FC236}">
                <a16:creationId xmlns:a16="http://schemas.microsoft.com/office/drawing/2014/main" id="{E2193FF3-0731-4CB1-A0ED-1F3321A42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8761" y="-4331"/>
            <a:ext cx="3273238" cy="3383891"/>
          </a:xfrm>
          <a:custGeom>
            <a:avLst/>
            <a:gdLst>
              <a:gd name="connsiteX0" fmla="*/ 122841 w 3273238"/>
              <a:gd name="connsiteY0" fmla="*/ 0 h 3383891"/>
              <a:gd name="connsiteX1" fmla="*/ 3273238 w 3273238"/>
              <a:gd name="connsiteY1" fmla="*/ 0 h 3383891"/>
              <a:gd name="connsiteX2" fmla="*/ 3273238 w 3273238"/>
              <a:gd name="connsiteY2" fmla="*/ 3291335 h 3383891"/>
              <a:gd name="connsiteX3" fmla="*/ 3118338 w 3273238"/>
              <a:gd name="connsiteY3" fmla="*/ 3331164 h 3383891"/>
              <a:gd name="connsiteX4" fmla="*/ 2595295 w 3273238"/>
              <a:gd name="connsiteY4" fmla="*/ 3383891 h 3383891"/>
              <a:gd name="connsiteX5" fmla="*/ 0 w 3273238"/>
              <a:gd name="connsiteY5" fmla="*/ 788596 h 3383891"/>
              <a:gd name="connsiteX6" fmla="*/ 116679 w 3273238"/>
              <a:gd name="connsiteY6" fmla="*/ 16835 h 338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E4127C0-3C66-41D3-9722-6635738BB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6248" y="218240"/>
            <a:ext cx="2005875" cy="25030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1794E8-10DC-4F5D-A21D-A6C50126CD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890" y="3172012"/>
            <a:ext cx="2297790" cy="3094667"/>
          </a:xfrm>
          <a:prstGeom prst="rect">
            <a:avLst/>
          </a:prstGeom>
        </p:spPr>
      </p:pic>
      <p:sp>
        <p:nvSpPr>
          <p:cNvPr id="62" name="Freeform: Shape 38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Freeform: Shape 40">
            <a:extLst>
              <a:ext uri="{FF2B5EF4-FFF2-40B4-BE49-F238E27FC236}">
                <a16:creationId xmlns:a16="http://schemas.microsoft.com/office/drawing/2014/main" id="{A1CCC4E2-0E38-41AA-A1C5-DBB034387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63238" y="4071322"/>
            <a:ext cx="2828765" cy="2786678"/>
          </a:xfrm>
          <a:custGeom>
            <a:avLst/>
            <a:gdLst>
              <a:gd name="connsiteX0" fmla="*/ 1888236 w 2828765"/>
              <a:gd name="connsiteY0" fmla="*/ 0 h 2786678"/>
              <a:gd name="connsiteX1" fmla="*/ 2788281 w 2828765"/>
              <a:gd name="connsiteY1" fmla="*/ 227900 h 2786678"/>
              <a:gd name="connsiteX2" fmla="*/ 2828765 w 2828765"/>
              <a:gd name="connsiteY2" fmla="*/ 252495 h 2786678"/>
              <a:gd name="connsiteX3" fmla="*/ 2828765 w 2828765"/>
              <a:gd name="connsiteY3" fmla="*/ 2786678 h 2786678"/>
              <a:gd name="connsiteX4" fmla="*/ 227128 w 2828765"/>
              <a:gd name="connsiteY4" fmla="*/ 2786678 h 2786678"/>
              <a:gd name="connsiteX5" fmla="*/ 148387 w 2828765"/>
              <a:gd name="connsiteY5" fmla="*/ 2623223 h 2786678"/>
              <a:gd name="connsiteX6" fmla="*/ 0 w 2828765"/>
              <a:gd name="connsiteY6" fmla="*/ 1888236 h 2786678"/>
              <a:gd name="connsiteX7" fmla="*/ 1888236 w 2828765"/>
              <a:gd name="connsiteY7" fmla="*/ 0 h 278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DD4863-836A-4E1C-992C-A62D346E50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6248" y="4778787"/>
            <a:ext cx="1905712" cy="1786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157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E5D6057-D543-4EBD-A188-B58F25E35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7435" y="5517965"/>
            <a:ext cx="1894565" cy="10656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EB0E97-96E0-4C0A-A3C2-CCD9E055A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1" y="164262"/>
            <a:ext cx="7020858" cy="1051408"/>
          </a:xfrm>
          <a:solidFill>
            <a:srgbClr val="A2182F"/>
          </a:solidFill>
        </p:spPr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  <a:latin typeface="Helvetica Light" panose="020B0403020202020204" pitchFamily="34" charset="0"/>
              </a:rPr>
              <a:t>Why is Maths important?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E61110-DE31-4B98-9C7C-9DB3994077FB}"/>
              </a:ext>
            </a:extLst>
          </p:cNvPr>
          <p:cNvSpPr/>
          <p:nvPr/>
        </p:nvSpPr>
        <p:spPr>
          <a:xfrm>
            <a:off x="456507" y="1528277"/>
            <a:ext cx="10480754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GB" sz="3200" b="1" dirty="0">
                <a:latin typeface="Helvetica Light" panose="020B0403020202020204" pitchFamily="34" charset="0"/>
              </a:rPr>
              <a:t>What does it mean when we say “Maths is everywhere”?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5D9A443-E8EE-B340-8811-9713D912B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507" y="2364105"/>
            <a:ext cx="6320213" cy="3305175"/>
          </a:xfrm>
        </p:spPr>
        <p:txBody>
          <a:bodyPr>
            <a:normAutofit fontScale="92500" lnSpcReduction="10000"/>
          </a:bodyPr>
          <a:lstStyle/>
          <a:p>
            <a:r>
              <a:rPr lang="en-GB" sz="3600" dirty="0">
                <a:latin typeface="Helvetica Light" panose="020B0403020202020204" pitchFamily="34" charset="0"/>
              </a:rPr>
              <a:t>Finance</a:t>
            </a:r>
          </a:p>
          <a:p>
            <a:r>
              <a:rPr lang="en-GB" sz="3600" dirty="0">
                <a:latin typeface="Helvetica Light" panose="020B0403020202020204" pitchFamily="34" charset="0"/>
              </a:rPr>
              <a:t>Sports</a:t>
            </a:r>
          </a:p>
          <a:p>
            <a:r>
              <a:rPr lang="en-GB" sz="3600" dirty="0">
                <a:latin typeface="Helvetica Light" panose="020B0403020202020204" pitchFamily="34" charset="0"/>
              </a:rPr>
              <a:t>Shopping/Sales</a:t>
            </a:r>
          </a:p>
          <a:p>
            <a:r>
              <a:rPr lang="en-GB" sz="3600" dirty="0">
                <a:latin typeface="Helvetica Light" panose="020B0403020202020204" pitchFamily="34" charset="0"/>
              </a:rPr>
              <a:t>Mobiles/Tablets</a:t>
            </a:r>
          </a:p>
          <a:p>
            <a:r>
              <a:rPr lang="en-GB" sz="3600" dirty="0">
                <a:latin typeface="Helvetica Light" panose="020B0403020202020204" pitchFamily="34" charset="0"/>
              </a:rPr>
              <a:t>Cooking</a:t>
            </a:r>
          </a:p>
          <a:p>
            <a:r>
              <a:rPr lang="en-GB" sz="3600" dirty="0">
                <a:latin typeface="Helvetica Light" panose="020B0403020202020204" pitchFamily="34" charset="0"/>
              </a:rPr>
              <a:t>Fashion</a:t>
            </a:r>
          </a:p>
          <a:p>
            <a:pPr marL="0" indent="0">
              <a:buNone/>
            </a:pPr>
            <a:endParaRPr lang="en-GB" sz="3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A9045D7-5ADA-3A48-96AD-90342E1BA8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1813" y="2364105"/>
            <a:ext cx="6114777" cy="40701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C7F5BBC-4CAE-AC52-3EFF-C9130830728D}"/>
              </a:ext>
            </a:extLst>
          </p:cNvPr>
          <p:cNvSpPr/>
          <p:nvPr/>
        </p:nvSpPr>
        <p:spPr>
          <a:xfrm>
            <a:off x="10717956" y="5495925"/>
            <a:ext cx="1474023" cy="10477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0839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CC3E22-5840-4DBD-9C4C-536B35695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7435" y="5517965"/>
            <a:ext cx="1894565" cy="10656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1799B4-627B-49C6-AE67-D9D6B1471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7545"/>
            <a:ext cx="7037113" cy="1039471"/>
          </a:xfrm>
          <a:solidFill>
            <a:srgbClr val="A2182F"/>
          </a:solidFill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  <a:latin typeface="Helvetica Light" panose="020B0403020202020204" pitchFamily="34" charset="0"/>
              </a:rPr>
              <a:t> Common misconceptions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94087-8163-41C7-8B2B-CCBACEC9C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506" y="1672683"/>
            <a:ext cx="5509395" cy="4516244"/>
          </a:xfrm>
          <a:ln w="38100">
            <a:solidFill>
              <a:srgbClr val="A2182F"/>
            </a:solidFill>
          </a:ln>
        </p:spPr>
        <p:txBody>
          <a:bodyPr>
            <a:normAutofit fontScale="92500" lnSpcReduction="10000"/>
          </a:bodyPr>
          <a:lstStyle/>
          <a:p>
            <a:pPr>
              <a:spcBef>
                <a:spcPts val="1600"/>
              </a:spcBef>
            </a:pPr>
            <a:endParaRPr lang="en-GB" sz="1000" dirty="0">
              <a:latin typeface="Helvetica Light" panose="020B0403020202020204" pitchFamily="34" charset="0"/>
            </a:endParaRPr>
          </a:p>
          <a:p>
            <a:pPr>
              <a:spcBef>
                <a:spcPts val="1600"/>
              </a:spcBef>
            </a:pPr>
            <a:r>
              <a:rPr lang="en-GB" dirty="0">
                <a:latin typeface="Helvetica Light" panose="020B0403020202020204" pitchFamily="34" charset="0"/>
              </a:rPr>
              <a:t>I’m not good at Maths.</a:t>
            </a:r>
          </a:p>
          <a:p>
            <a:pPr>
              <a:spcBef>
                <a:spcPts val="1600"/>
              </a:spcBef>
            </a:pPr>
            <a:r>
              <a:rPr lang="en-GB" dirty="0">
                <a:latin typeface="Helvetica Light" panose="020B0403020202020204" pitchFamily="34" charset="0"/>
              </a:rPr>
              <a:t>My parents were not good at Maths.</a:t>
            </a:r>
          </a:p>
          <a:p>
            <a:pPr>
              <a:spcBef>
                <a:spcPts val="1600"/>
              </a:spcBef>
            </a:pPr>
            <a:r>
              <a:rPr lang="en-GB" dirty="0">
                <a:latin typeface="Helvetica Light" panose="020B0403020202020204" pitchFamily="34" charset="0"/>
              </a:rPr>
              <a:t>People who are good at Maths are born with it.</a:t>
            </a:r>
          </a:p>
          <a:p>
            <a:pPr>
              <a:spcBef>
                <a:spcPts val="1600"/>
              </a:spcBef>
            </a:pPr>
            <a:r>
              <a:rPr lang="en-GB" dirty="0">
                <a:latin typeface="Helvetica Light" panose="020B0403020202020204" pitchFamily="34" charset="0"/>
              </a:rPr>
              <a:t>Maths is too difficult.</a:t>
            </a:r>
          </a:p>
          <a:p>
            <a:pPr>
              <a:spcBef>
                <a:spcPts val="1600"/>
              </a:spcBef>
            </a:pPr>
            <a:r>
              <a:rPr lang="en-GB" dirty="0">
                <a:latin typeface="Helvetica Light" panose="020B0403020202020204" pitchFamily="34" charset="0"/>
              </a:rPr>
              <a:t>I don’t have a mathematical mind.</a:t>
            </a:r>
          </a:p>
          <a:p>
            <a:pPr>
              <a:spcBef>
                <a:spcPts val="1600"/>
              </a:spcBef>
            </a:pPr>
            <a:r>
              <a:rPr lang="en-GB" dirty="0">
                <a:latin typeface="Helvetica Light" panose="020B0403020202020204" pitchFamily="34" charset="0"/>
              </a:rPr>
              <a:t>I’m not good at math, and therefore I should focus on other subjects.</a:t>
            </a:r>
            <a:br>
              <a:rPr lang="en-GB" dirty="0">
                <a:latin typeface="Helvetica Light" panose="020B0403020202020204" pitchFamily="34" charset="0"/>
              </a:rPr>
            </a:br>
            <a:endParaRPr lang="en-GB" dirty="0">
              <a:latin typeface="Helvetica Light" panose="020B0403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92578E-B379-3B4C-B77B-11B29170C5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1" y="1841863"/>
            <a:ext cx="5704894" cy="37973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CB0E8DF-6AA8-9642-B0EB-C3F34E934910}"/>
              </a:ext>
            </a:extLst>
          </p:cNvPr>
          <p:cNvSpPr/>
          <p:nvPr/>
        </p:nvSpPr>
        <p:spPr>
          <a:xfrm>
            <a:off x="10717956" y="5639183"/>
            <a:ext cx="1474023" cy="9045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68737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A6F57ED-F0FC-8A44-AFEE-26940FCA4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67546"/>
            <a:ext cx="7839306" cy="902972"/>
          </a:xfrm>
          <a:solidFill>
            <a:srgbClr val="A2182F"/>
          </a:solidFill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  <a:latin typeface="Helvetica Light" panose="020B0403020202020204" pitchFamily="34" charset="0"/>
              </a:rPr>
              <a:t> Mindset of high achievers video</a:t>
            </a:r>
          </a:p>
        </p:txBody>
      </p:sp>
      <p:pic>
        <p:nvPicPr>
          <p:cNvPr id="6" name="Picture 5" descr="A screenshot of a person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05E66E06-7A8A-DF47-8E86-90F450BDFE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759" t="17054" r="14277" b="19419"/>
          <a:stretch/>
        </p:blipFill>
        <p:spPr>
          <a:xfrm>
            <a:off x="2312365" y="1169580"/>
            <a:ext cx="7567270" cy="43566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334FA8-1726-A74E-B759-839B1798D27B}"/>
              </a:ext>
            </a:extLst>
          </p:cNvPr>
          <p:cNvSpPr txBox="1"/>
          <p:nvPr/>
        </p:nvSpPr>
        <p:spPr>
          <a:xfrm>
            <a:off x="462300" y="5193423"/>
            <a:ext cx="18500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Video links to YouTube. We recommend that you embed.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8FF4B3-60EC-4084-9312-411EFE8E46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7435" y="5517965"/>
            <a:ext cx="1894565" cy="106569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5DD03A8-504B-5648-78A5-CCF9EC4215DA}"/>
              </a:ext>
            </a:extLst>
          </p:cNvPr>
          <p:cNvSpPr/>
          <p:nvPr/>
        </p:nvSpPr>
        <p:spPr>
          <a:xfrm>
            <a:off x="10717956" y="5495925"/>
            <a:ext cx="1474023" cy="10477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8768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C87461-5E0E-0041-AE4F-4DB47B129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184" y="-201680"/>
            <a:ext cx="10097792" cy="5680008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6E1A927-EF1E-AD45-A5EE-16031C8FAF12}"/>
              </a:ext>
            </a:extLst>
          </p:cNvPr>
          <p:cNvSpPr/>
          <p:nvPr/>
        </p:nvSpPr>
        <p:spPr>
          <a:xfrm>
            <a:off x="-1507211" y="83770"/>
            <a:ext cx="6570133" cy="6378223"/>
          </a:xfrm>
          <a:prstGeom prst="ellipse">
            <a:avLst/>
          </a:prstGeom>
          <a:solidFill>
            <a:srgbClr val="A2182F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A35A85-3A28-B240-833A-920AF3CDDA07}"/>
              </a:ext>
            </a:extLst>
          </p:cNvPr>
          <p:cNvSpPr txBox="1"/>
          <p:nvPr/>
        </p:nvSpPr>
        <p:spPr>
          <a:xfrm>
            <a:off x="505660" y="1177992"/>
            <a:ext cx="3657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Helvetica Light" panose="020B0403020202020204" pitchFamily="34" charset="0"/>
              </a:rPr>
              <a:t>TASK: </a:t>
            </a:r>
            <a:r>
              <a:rPr lang="en-US" sz="4800" dirty="0">
                <a:solidFill>
                  <a:schemeClr val="bg1"/>
                </a:solidFill>
                <a:latin typeface="Helvetica Light" panose="020B0403020202020204" pitchFamily="34" charset="0"/>
              </a:rPr>
              <a:t>What jobs could </a:t>
            </a:r>
            <a:r>
              <a:rPr lang="en-US" sz="4800" dirty="0" err="1">
                <a:solidFill>
                  <a:schemeClr val="bg1"/>
                </a:solidFill>
                <a:latin typeface="Helvetica Light" panose="020B0403020202020204" pitchFamily="34" charset="0"/>
              </a:rPr>
              <a:t>Maths</a:t>
            </a:r>
            <a:r>
              <a:rPr lang="en-US" sz="4800" dirty="0">
                <a:solidFill>
                  <a:schemeClr val="bg1"/>
                </a:solidFill>
                <a:latin typeface="Helvetica Light" panose="020B0403020202020204" pitchFamily="34" charset="0"/>
              </a:rPr>
              <a:t> support with?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6A1867-7839-46AA-86A4-43480F068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7435" y="5517965"/>
            <a:ext cx="1894565" cy="106569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1C195B3-CB8E-94D9-A4DD-6D17F3406E0F}"/>
              </a:ext>
            </a:extLst>
          </p:cNvPr>
          <p:cNvSpPr/>
          <p:nvPr/>
        </p:nvSpPr>
        <p:spPr>
          <a:xfrm>
            <a:off x="10717956" y="5495925"/>
            <a:ext cx="1474023" cy="10477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74300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110C6-ED9F-4E55-A436-8D58D8695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0973"/>
            <a:ext cx="7505464" cy="1159450"/>
          </a:xfrm>
          <a:solidFill>
            <a:srgbClr val="A2182F"/>
          </a:solidFill>
        </p:spPr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  <a:latin typeface="Helvetica Light" panose="020B0403020202020204" pitchFamily="34" charset="0"/>
              </a:rPr>
              <a:t>What can I do with Maths?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225E8-18FA-4B04-84EA-81B2AB696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507" y="1825625"/>
            <a:ext cx="4427728" cy="4377951"/>
          </a:xfrm>
        </p:spPr>
        <p:txBody>
          <a:bodyPr>
            <a:normAutofit/>
          </a:bodyPr>
          <a:lstStyle/>
          <a:p>
            <a:pPr fontAlgn="base"/>
            <a:r>
              <a:rPr lang="en-GB" sz="3200" dirty="0">
                <a:latin typeface="Helvetica Light" panose="020B0403020202020204" pitchFamily="34" charset="0"/>
              </a:rPr>
              <a:t>Accountant</a:t>
            </a:r>
          </a:p>
          <a:p>
            <a:pPr fontAlgn="base"/>
            <a:r>
              <a:rPr lang="en-GB" sz="3200" dirty="0">
                <a:latin typeface="Helvetica Light" panose="020B0403020202020204" pitchFamily="34" charset="0"/>
              </a:rPr>
              <a:t>Computer Programmer</a:t>
            </a:r>
          </a:p>
          <a:p>
            <a:pPr fontAlgn="base"/>
            <a:r>
              <a:rPr lang="en-GB" sz="3200" dirty="0">
                <a:latin typeface="Helvetica Light" panose="020B0403020202020204" pitchFamily="34" charset="0"/>
              </a:rPr>
              <a:t>Doctor</a:t>
            </a:r>
          </a:p>
          <a:p>
            <a:pPr fontAlgn="base"/>
            <a:r>
              <a:rPr lang="en-GB" sz="3200" dirty="0">
                <a:latin typeface="Helvetica Light" panose="020B0403020202020204" pitchFamily="34" charset="0"/>
              </a:rPr>
              <a:t>Engineer</a:t>
            </a:r>
          </a:p>
          <a:p>
            <a:pPr fontAlgn="base"/>
            <a:r>
              <a:rPr lang="en-GB" sz="3200" dirty="0">
                <a:latin typeface="Helvetica Light" panose="020B0403020202020204" pitchFamily="34" charset="0"/>
              </a:rPr>
              <a:t>Investment Manager</a:t>
            </a:r>
          </a:p>
          <a:p>
            <a:pPr fontAlgn="base"/>
            <a:r>
              <a:rPr lang="en-GB" sz="3200" dirty="0">
                <a:latin typeface="Helvetica Light" panose="020B0403020202020204" pitchFamily="34" charset="0"/>
              </a:rPr>
              <a:t>Lawyer</a:t>
            </a:r>
          </a:p>
          <a:p>
            <a:endParaRPr lang="en-GB" sz="3200" dirty="0">
              <a:latin typeface="Helvetica Light" panose="020B0403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3634BF-9CFA-394A-8FB2-01C11C281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4235" y="1654787"/>
            <a:ext cx="6102254" cy="405227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9D9B52-1600-B217-6CDC-7D3098989D47}"/>
              </a:ext>
            </a:extLst>
          </p:cNvPr>
          <p:cNvSpPr/>
          <p:nvPr/>
        </p:nvSpPr>
        <p:spPr>
          <a:xfrm>
            <a:off x="10986489" y="5495925"/>
            <a:ext cx="1205490" cy="10477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5389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110C6-ED9F-4E55-A436-8D58D8695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0778"/>
            <a:ext cx="7505464" cy="902972"/>
          </a:xfrm>
          <a:solidFill>
            <a:srgbClr val="A2182F"/>
          </a:solidFill>
        </p:spPr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  <a:latin typeface="Helvetica Light" panose="020B0403020202020204" pitchFamily="34" charset="0"/>
              </a:rPr>
              <a:t>What can I do with Maths?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17B7DFB-2A09-1C4D-A837-B4252D8CEE09}"/>
              </a:ext>
            </a:extLst>
          </p:cNvPr>
          <p:cNvSpPr txBox="1">
            <a:spLocks/>
          </p:cNvSpPr>
          <p:nvPr/>
        </p:nvSpPr>
        <p:spPr>
          <a:xfrm>
            <a:off x="454566" y="1934713"/>
            <a:ext cx="4719599" cy="40980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3600" dirty="0">
                <a:latin typeface="Helvetica Light" panose="020B0403020202020204" pitchFamily="34" charset="0"/>
              </a:rPr>
              <a:t>Mathematician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3600" dirty="0">
                <a:latin typeface="Helvetica Light" panose="020B0403020202020204" pitchFamily="34" charset="0"/>
              </a:rPr>
              <a:t>Teacher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3600" dirty="0">
                <a:latin typeface="Helvetica Light" panose="020B0403020202020204" pitchFamily="34" charset="0"/>
              </a:rPr>
              <a:t>Market Researcher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3600" dirty="0">
                <a:latin typeface="Helvetica Light" panose="020B0403020202020204" pitchFamily="34" charset="0"/>
              </a:rPr>
              <a:t>Banking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3600" dirty="0">
                <a:latin typeface="Helvetica Light" panose="020B0403020202020204" pitchFamily="34" charset="0"/>
              </a:rPr>
              <a:t>Government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3600" dirty="0">
                <a:latin typeface="Helvetica Light" panose="020B0403020202020204" pitchFamily="34" charset="0"/>
              </a:rPr>
              <a:t>Space/Aircraft industry</a:t>
            </a:r>
          </a:p>
          <a:p>
            <a:endParaRPr lang="en-GB" sz="3600" dirty="0">
              <a:latin typeface="Helvetica Light" panose="020B0403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129E04-2372-1B45-B67E-B3EF7B582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4348" y="1782930"/>
            <a:ext cx="5978939" cy="395170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944982A-CE0E-9071-8BAB-10E216666E33}"/>
              </a:ext>
            </a:extLst>
          </p:cNvPr>
          <p:cNvSpPr/>
          <p:nvPr/>
        </p:nvSpPr>
        <p:spPr>
          <a:xfrm>
            <a:off x="10893287" y="5495925"/>
            <a:ext cx="1298692" cy="10477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8548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D410B3-5C3B-48BE-BE23-ED1FB70A4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7435" y="5517965"/>
            <a:ext cx="1894565" cy="106569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DF04B1A-107A-E644-9840-B3B444814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0778"/>
            <a:ext cx="4650059" cy="902972"/>
          </a:xfrm>
          <a:solidFill>
            <a:srgbClr val="A2182F"/>
          </a:solidFill>
        </p:spPr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  <a:latin typeface="Helvetica Light" panose="020B0403020202020204" pitchFamily="34" charset="0"/>
              </a:rPr>
              <a:t>Careers Video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37ADB3-0477-804A-9973-7DE8533758F4}"/>
              </a:ext>
            </a:extLst>
          </p:cNvPr>
          <p:cNvSpPr txBox="1"/>
          <p:nvPr/>
        </p:nvSpPr>
        <p:spPr>
          <a:xfrm>
            <a:off x="560272" y="5960866"/>
            <a:ext cx="6444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Video links to YouTube. We recommend that you embed. </a:t>
            </a:r>
          </a:p>
        </p:txBody>
      </p:sp>
      <p:pic>
        <p:nvPicPr>
          <p:cNvPr id="3" name="Picture 2" descr="A screenshot of a computer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108B1017-E7A3-8841-B3FF-B2FDFF9275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56" t="17392" r="10019" b="21666"/>
          <a:stretch/>
        </p:blipFill>
        <p:spPr>
          <a:xfrm>
            <a:off x="1458685" y="1339318"/>
            <a:ext cx="9274629" cy="41793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49346A5-A4A6-423F-8AD9-57DFD24AA1AE}"/>
              </a:ext>
            </a:extLst>
          </p:cNvPr>
          <p:cNvSpPr/>
          <p:nvPr/>
        </p:nvSpPr>
        <p:spPr>
          <a:xfrm>
            <a:off x="10717956" y="5495925"/>
            <a:ext cx="1474023" cy="10477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2026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110C6-ED9F-4E55-A436-8D58D8695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0778"/>
            <a:ext cx="7505464" cy="902972"/>
          </a:xfrm>
          <a:solidFill>
            <a:srgbClr val="A2182F"/>
          </a:solidFill>
        </p:spPr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  <a:latin typeface="Helvetica Light" panose="020B0403020202020204" pitchFamily="34" charset="0"/>
              </a:rPr>
              <a:t>What can I do with Maths?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129E04-2372-1B45-B67E-B3EF7B582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1658" y="1782930"/>
            <a:ext cx="4797287" cy="31707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2BC293-88F1-4E15-8158-DCEA0789A0E1}"/>
              </a:ext>
            </a:extLst>
          </p:cNvPr>
          <p:cNvSpPr txBox="1"/>
          <p:nvPr/>
        </p:nvSpPr>
        <p:spPr>
          <a:xfrm>
            <a:off x="163286" y="1782930"/>
            <a:ext cx="692331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For more information on job opportunities, work experience, developing your CV and more on using maths in the work place </a:t>
            </a:r>
          </a:p>
          <a:p>
            <a:endParaRPr lang="en-GB" sz="3200" dirty="0"/>
          </a:p>
          <a:p>
            <a:r>
              <a:rPr lang="en-GB" sz="2800" dirty="0">
                <a:hlinkClick r:id="rId3"/>
              </a:rPr>
              <a:t>https://www.prospects.ac.uk/careers-advice/what-can-i-do-with-my-degree/mathematics</a:t>
            </a:r>
            <a:endParaRPr lang="en-GB" sz="2800" dirty="0"/>
          </a:p>
          <a:p>
            <a:endParaRPr lang="en-GB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D07D6B-A31C-4D5C-B3E6-131C7CA13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7435" y="5517965"/>
            <a:ext cx="1894565" cy="106569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94DD27C-023B-5B88-20FD-8375CCA822CA}"/>
              </a:ext>
            </a:extLst>
          </p:cNvPr>
          <p:cNvSpPr/>
          <p:nvPr/>
        </p:nvSpPr>
        <p:spPr>
          <a:xfrm>
            <a:off x="10717956" y="5495925"/>
            <a:ext cx="1474023" cy="10477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11428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617</Words>
  <Application>Microsoft Office PowerPoint</Application>
  <PresentationFormat>Widescreen</PresentationFormat>
  <Paragraphs>82</Paragraphs>
  <Slides>14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Helvetica Light</vt:lpstr>
      <vt:lpstr>Office Theme</vt:lpstr>
      <vt:lpstr>PowerPoint Presentation</vt:lpstr>
      <vt:lpstr>Why is Maths important?</vt:lpstr>
      <vt:lpstr> Common misconceptions</vt:lpstr>
      <vt:lpstr> Mindset of high achievers video</vt:lpstr>
      <vt:lpstr>PowerPoint Presentation</vt:lpstr>
      <vt:lpstr>What can I do with Maths?</vt:lpstr>
      <vt:lpstr>What can I do with Maths?</vt:lpstr>
      <vt:lpstr>Careers Video</vt:lpstr>
      <vt:lpstr>What can I do with Maths?</vt:lpstr>
      <vt:lpstr>How does Maths develop character and culture?</vt:lpstr>
      <vt:lpstr>How does Maths develop character and culture?</vt:lpstr>
      <vt:lpstr>How do you see the shapes growing?</vt:lpstr>
      <vt:lpstr>Video – visuals of shapes growing</vt:lpstr>
      <vt:lpstr>Maths Quotes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Naomi Bartholomew-Millar</dc:creator>
  <cp:lastModifiedBy>Faizul Islam</cp:lastModifiedBy>
  <cp:revision>25</cp:revision>
  <dcterms:created xsi:type="dcterms:W3CDTF">2019-01-29T15:02:08Z</dcterms:created>
  <dcterms:modified xsi:type="dcterms:W3CDTF">2024-03-12T08:56:51Z</dcterms:modified>
</cp:coreProperties>
</file>