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4" r:id="rId2"/>
    <p:sldId id="257" r:id="rId3"/>
    <p:sldId id="258" r:id="rId4"/>
    <p:sldId id="259" r:id="rId5"/>
    <p:sldId id="260" r:id="rId6"/>
    <p:sldId id="267" r:id="rId7"/>
    <p:sldId id="268" r:id="rId8"/>
    <p:sldId id="269" r:id="rId9"/>
    <p:sldId id="270" r:id="rId10"/>
    <p:sldId id="271" r:id="rId11"/>
    <p:sldId id="293" r:id="rId12"/>
    <p:sldId id="272" r:id="rId13"/>
    <p:sldId id="289" r:id="rId14"/>
    <p:sldId id="290" r:id="rId15"/>
    <p:sldId id="273"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B9D9A3"/>
    <a:srgbClr val="61FFA8"/>
    <a:srgbClr val="8CC63E"/>
    <a:srgbClr val="515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30" autoAdjust="0"/>
    <p:restoredTop sz="89609" autoAdjust="0"/>
  </p:normalViewPr>
  <p:slideViewPr>
    <p:cSldViewPr snapToGrid="0" snapToObjects="1" showGuides="1">
      <p:cViewPr varScale="1">
        <p:scale>
          <a:sx n="102" d="100"/>
          <a:sy n="102" d="100"/>
        </p:scale>
        <p:origin x="1386" y="108"/>
      </p:cViewPr>
      <p:guideLst>
        <p:guide orient="horz" pos="2160"/>
        <p:guide pos="3840"/>
      </p:guideLst>
    </p:cSldViewPr>
  </p:slideViewPr>
  <p:notesTextViewPr>
    <p:cViewPr>
      <p:scale>
        <a:sx n="1" d="1"/>
        <a:sy n="1" d="1"/>
      </p:scale>
      <p:origin x="0" y="0"/>
    </p:cViewPr>
  </p:notesTextViewPr>
  <p:sorterViewPr>
    <p:cViewPr>
      <p:scale>
        <a:sx n="100" d="100"/>
        <a:sy n="100" d="100"/>
      </p:scale>
      <p:origin x="0" y="-1867"/>
    </p:cViewPr>
  </p:sorterViewPr>
  <p:notesViewPr>
    <p:cSldViewPr snapToGrid="0" snapToObject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2D9B67-1980-43B2-9941-720EE94AB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75C41E6-CCBF-42FA-B1DF-79750BF207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2EB740-A51E-44DB-B1CD-4CE9CF5CE7FE}" type="datetimeFigureOut">
              <a:rPr lang="en-GB" smtClean="0"/>
              <a:t>12/03/2024</a:t>
            </a:fld>
            <a:endParaRPr lang="en-GB"/>
          </a:p>
        </p:txBody>
      </p:sp>
      <p:sp>
        <p:nvSpPr>
          <p:cNvPr id="4" name="Footer Placeholder 3">
            <a:extLst>
              <a:ext uri="{FF2B5EF4-FFF2-40B4-BE49-F238E27FC236}">
                <a16:creationId xmlns:a16="http://schemas.microsoft.com/office/drawing/2014/main" id="{6F524F0A-701D-4FA5-958E-E98111E07A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B7A550-DA11-4CF5-BFFB-BAA9BB200B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CC07D3-9869-4343-A7B6-F7FDAE2D3BDB}" type="slidenum">
              <a:rPr lang="en-GB" smtClean="0"/>
              <a:t>‹#›</a:t>
            </a:fld>
            <a:endParaRPr lang="en-GB"/>
          </a:p>
        </p:txBody>
      </p:sp>
    </p:spTree>
    <p:extLst>
      <p:ext uri="{BB962C8B-B14F-4D97-AF65-F5344CB8AC3E}">
        <p14:creationId xmlns:p14="http://schemas.microsoft.com/office/powerpoint/2010/main" val="172491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CC26D-8E2E-4189-9337-E107912A88EF}"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15C3E-A380-4806-969D-2782CADBC40A}" type="slidenum">
              <a:rPr lang="en-GB" smtClean="0"/>
              <a:t>‹#›</a:t>
            </a:fld>
            <a:endParaRPr lang="en-GB"/>
          </a:p>
        </p:txBody>
      </p:sp>
    </p:spTree>
    <p:extLst>
      <p:ext uri="{BB962C8B-B14F-4D97-AF65-F5344CB8AC3E}">
        <p14:creationId xmlns:p14="http://schemas.microsoft.com/office/powerpoint/2010/main" val="291554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15C3E-A380-4806-969D-2782CADBC40A}" type="slidenum">
              <a:rPr lang="en-GB" smtClean="0"/>
              <a:t>4</a:t>
            </a:fld>
            <a:endParaRPr lang="en-GB"/>
          </a:p>
        </p:txBody>
      </p:sp>
    </p:spTree>
    <p:extLst>
      <p:ext uri="{BB962C8B-B14F-4D97-AF65-F5344CB8AC3E}">
        <p14:creationId xmlns:p14="http://schemas.microsoft.com/office/powerpoint/2010/main" val="312933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15C3E-A380-4806-969D-2782CADBC40A}" type="slidenum">
              <a:rPr lang="en-GB" smtClean="0"/>
              <a:t>6</a:t>
            </a:fld>
            <a:endParaRPr lang="en-GB"/>
          </a:p>
        </p:txBody>
      </p:sp>
    </p:spTree>
    <p:extLst>
      <p:ext uri="{BB962C8B-B14F-4D97-AF65-F5344CB8AC3E}">
        <p14:creationId xmlns:p14="http://schemas.microsoft.com/office/powerpoint/2010/main" val="238583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15C3E-A380-4806-969D-2782CADBC40A}" type="slidenum">
              <a:rPr lang="en-GB" smtClean="0"/>
              <a:t>7</a:t>
            </a:fld>
            <a:endParaRPr lang="en-GB"/>
          </a:p>
        </p:txBody>
      </p:sp>
    </p:spTree>
    <p:extLst>
      <p:ext uri="{BB962C8B-B14F-4D97-AF65-F5344CB8AC3E}">
        <p14:creationId xmlns:p14="http://schemas.microsoft.com/office/powerpoint/2010/main" val="2462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515C3E-A380-4806-969D-2782CADBC40A}" type="slidenum">
              <a:rPr lang="en-GB" smtClean="0"/>
              <a:t>12</a:t>
            </a:fld>
            <a:endParaRPr lang="en-GB"/>
          </a:p>
        </p:txBody>
      </p:sp>
    </p:spTree>
    <p:extLst>
      <p:ext uri="{BB962C8B-B14F-4D97-AF65-F5344CB8AC3E}">
        <p14:creationId xmlns:p14="http://schemas.microsoft.com/office/powerpoint/2010/main" val="5624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98EB9E-2DBB-9949-91F6-88D5FE93BEC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159931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8EB9E-2DBB-9949-91F6-88D5FE93BEC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88595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8EB9E-2DBB-9949-91F6-88D5FE93BEC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180310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8EB9E-2DBB-9949-91F6-88D5FE93BEC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81311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8EB9E-2DBB-9949-91F6-88D5FE93BECE}"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157179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98EB9E-2DBB-9949-91F6-88D5FE93BEC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97718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98EB9E-2DBB-9949-91F6-88D5FE93BECE}"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16817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98EB9E-2DBB-9949-91F6-88D5FE93BECE}"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190756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8EB9E-2DBB-9949-91F6-88D5FE93BECE}"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65548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8EB9E-2DBB-9949-91F6-88D5FE93BEC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19563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8EB9E-2DBB-9949-91F6-88D5FE93BECE}"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424D3-B686-0845-9AE1-586A25CF7D66}" type="slidenum">
              <a:rPr lang="en-US" smtClean="0"/>
              <a:t>‹#›</a:t>
            </a:fld>
            <a:endParaRPr lang="en-US"/>
          </a:p>
        </p:txBody>
      </p:sp>
    </p:spTree>
    <p:extLst>
      <p:ext uri="{BB962C8B-B14F-4D97-AF65-F5344CB8AC3E}">
        <p14:creationId xmlns:p14="http://schemas.microsoft.com/office/powerpoint/2010/main" val="31833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507" y="312511"/>
            <a:ext cx="112789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6507" y="1825625"/>
            <a:ext cx="11278985" cy="36803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6507" y="588849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8EB9E-2DBB-9949-91F6-88D5FE93BECE}" type="datetimeFigureOut">
              <a:rPr lang="en-US" smtClean="0"/>
              <a:t>3/12/2024</a:t>
            </a:fld>
            <a:endParaRPr lang="en-US"/>
          </a:p>
        </p:txBody>
      </p:sp>
      <p:sp>
        <p:nvSpPr>
          <p:cNvPr id="5" name="Footer Placeholder 4"/>
          <p:cNvSpPr>
            <a:spLocks noGrp="1"/>
          </p:cNvSpPr>
          <p:nvPr>
            <p:ph type="ftr" sz="quarter" idx="3"/>
          </p:nvPr>
        </p:nvSpPr>
        <p:spPr>
          <a:xfrm>
            <a:off x="3656907" y="58884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28907" y="5888494"/>
            <a:ext cx="2137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424D3-B686-0845-9AE1-586A25CF7D66}" type="slidenum">
              <a:rPr lang="en-US" smtClean="0"/>
              <a:t>‹#›</a:t>
            </a:fld>
            <a:endParaRPr lang="en-US"/>
          </a:p>
        </p:txBody>
      </p:sp>
      <p:sp>
        <p:nvSpPr>
          <p:cNvPr id="7" name="Rectangle 6">
            <a:extLst>
              <a:ext uri="{FF2B5EF4-FFF2-40B4-BE49-F238E27FC236}">
                <a16:creationId xmlns:a16="http://schemas.microsoft.com/office/drawing/2014/main" id="{ED1F95B5-F74C-497D-85CE-B233ECF9CF39}"/>
              </a:ext>
            </a:extLst>
          </p:cNvPr>
          <p:cNvSpPr/>
          <p:nvPr userDrawn="1"/>
        </p:nvSpPr>
        <p:spPr>
          <a:xfrm>
            <a:off x="0" y="6608618"/>
            <a:ext cx="12192000" cy="24938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E4A915-AD95-4CD4-904F-147361E81113}"/>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21144" y="5646313"/>
            <a:ext cx="1423619" cy="906338"/>
          </a:xfrm>
          <a:prstGeom prst="rect">
            <a:avLst/>
          </a:prstGeom>
        </p:spPr>
      </p:pic>
    </p:spTree>
    <p:extLst>
      <p:ext uri="{BB962C8B-B14F-4D97-AF65-F5344CB8AC3E}">
        <p14:creationId xmlns:p14="http://schemas.microsoft.com/office/powerpoint/2010/main" val="177767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gs.org/geography/studying-geography-and-careers/" TargetMode="External"/><Relationship Id="rId2" Type="http://schemas.openxmlformats.org/officeDocument/2006/relationships/hyperlink" Target="https://www.geography.org.uk/Careers-in-Geography--Careers-Cards"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www.thecompleteuniversityguide.co.uk/courses/geography-environmental-science/six-reasons-to-study-geography-environmental-science/" TargetMode="External"/><Relationship Id="rId4" Type="http://schemas.openxmlformats.org/officeDocument/2006/relationships/hyperlink" Target="https://www.rgs.org/geography/studying-geography-and-careers/geography-at-university/why-study-geograph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38F6C8-3C04-DA48-8AA3-7C6902E8DCAB}"/>
              </a:ext>
            </a:extLst>
          </p:cNvPr>
          <p:cNvPicPr>
            <a:picLocks noChangeAspect="1"/>
          </p:cNvPicPr>
          <p:nvPr/>
        </p:nvPicPr>
        <p:blipFill rotWithShape="1">
          <a:blip r:embed="rId2"/>
          <a:srcRect l="11856" t="3717" r="3136"/>
          <a:stretch/>
        </p:blipFill>
        <p:spPr>
          <a:xfrm>
            <a:off x="4736892" y="1312758"/>
            <a:ext cx="7455108" cy="5355065"/>
          </a:xfrm>
          <a:prstGeom prst="rect">
            <a:avLst/>
          </a:prstGeom>
        </p:spPr>
      </p:pic>
      <p:sp>
        <p:nvSpPr>
          <p:cNvPr id="2" name="Title 1">
            <a:extLst>
              <a:ext uri="{FF2B5EF4-FFF2-40B4-BE49-F238E27FC236}">
                <a16:creationId xmlns:a16="http://schemas.microsoft.com/office/drawing/2014/main" id="{6435ECA7-A86E-4FFA-8111-5F1724923F4C}"/>
              </a:ext>
            </a:extLst>
          </p:cNvPr>
          <p:cNvSpPr>
            <a:spLocks noGrp="1"/>
          </p:cNvSpPr>
          <p:nvPr>
            <p:ph type="ctrTitle"/>
          </p:nvPr>
        </p:nvSpPr>
        <p:spPr>
          <a:xfrm>
            <a:off x="4736892" y="190177"/>
            <a:ext cx="7455108" cy="1202589"/>
          </a:xfrm>
          <a:solidFill>
            <a:srgbClr val="8CC63E"/>
          </a:solidFill>
        </p:spPr>
        <p:txBody>
          <a:bodyPr>
            <a:normAutofit/>
          </a:bodyPr>
          <a:lstStyle/>
          <a:p>
            <a:r>
              <a:rPr lang="en-US" sz="5400" dirty="0">
                <a:solidFill>
                  <a:schemeClr val="bg1"/>
                </a:solidFill>
                <a:latin typeface="Helvetica Light" panose="020B0403020202020204" pitchFamily="34" charset="0"/>
              </a:rPr>
              <a:t>Why Study Geography?</a:t>
            </a:r>
            <a:endParaRPr lang="en-GB" sz="5400" dirty="0">
              <a:solidFill>
                <a:schemeClr val="bg1"/>
              </a:solidFill>
              <a:latin typeface="Helvetica Light" panose="020B0403020202020204" pitchFamily="34" charset="0"/>
            </a:endParaRPr>
          </a:p>
        </p:txBody>
      </p:sp>
      <p:sp>
        <p:nvSpPr>
          <p:cNvPr id="3" name="Subtitle 2">
            <a:extLst>
              <a:ext uri="{FF2B5EF4-FFF2-40B4-BE49-F238E27FC236}">
                <a16:creationId xmlns:a16="http://schemas.microsoft.com/office/drawing/2014/main" id="{D48B3EB5-5C83-4047-816E-506EC66AD553}"/>
              </a:ext>
            </a:extLst>
          </p:cNvPr>
          <p:cNvSpPr>
            <a:spLocks noGrp="1"/>
          </p:cNvSpPr>
          <p:nvPr>
            <p:ph type="subTitle" idx="1"/>
          </p:nvPr>
        </p:nvSpPr>
        <p:spPr>
          <a:xfrm>
            <a:off x="70701" y="3068990"/>
            <a:ext cx="4666191" cy="2665765"/>
          </a:xfrm>
        </p:spPr>
        <p:txBody>
          <a:bodyPr>
            <a:normAutofit/>
          </a:bodyPr>
          <a:lstStyle/>
          <a:p>
            <a:r>
              <a:rPr lang="en-GB" sz="4400" dirty="0">
                <a:latin typeface="Helvetica Light" panose="020B0403020202020204" pitchFamily="34" charset="0"/>
              </a:rPr>
              <a:t>Global Village and looking to GCSE</a:t>
            </a:r>
          </a:p>
          <a:p>
            <a:endParaRPr lang="en-GB" sz="4400" dirty="0">
              <a:latin typeface="Helvetica Light" panose="020B0403020202020204" pitchFamily="34" charset="0"/>
            </a:endParaRPr>
          </a:p>
        </p:txBody>
      </p:sp>
      <p:pic>
        <p:nvPicPr>
          <p:cNvPr id="7" name="Graphic 6">
            <a:extLst>
              <a:ext uri="{FF2B5EF4-FFF2-40B4-BE49-F238E27FC236}">
                <a16:creationId xmlns:a16="http://schemas.microsoft.com/office/drawing/2014/main" id="{76D4CBAE-B74C-5573-21E3-E62D8F3C0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577" y="1206631"/>
            <a:ext cx="4165370" cy="1327608"/>
          </a:xfrm>
          <a:prstGeom prst="rect">
            <a:avLst/>
          </a:prstGeom>
        </p:spPr>
      </p:pic>
    </p:spTree>
    <p:extLst>
      <p:ext uri="{BB962C8B-B14F-4D97-AF65-F5344CB8AC3E}">
        <p14:creationId xmlns:p14="http://schemas.microsoft.com/office/powerpoint/2010/main" val="128242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E1BC271-082F-4D19-8C1C-2ABA4DA4A94C}"/>
              </a:ext>
            </a:extLst>
          </p:cNvPr>
          <p:cNvSpPr txBox="1"/>
          <p:nvPr/>
        </p:nvSpPr>
        <p:spPr>
          <a:xfrm>
            <a:off x="448189" y="1435395"/>
            <a:ext cx="4699544" cy="3046988"/>
          </a:xfrm>
          <a:prstGeom prst="rect">
            <a:avLst/>
          </a:prstGeom>
          <a:solidFill>
            <a:srgbClr val="515352"/>
          </a:solidFill>
          <a:ln>
            <a:solidFill>
              <a:srgbClr val="92D050"/>
            </a:solidFill>
          </a:ln>
        </p:spPr>
        <p:txBody>
          <a:bodyPr wrap="square" rtlCol="0">
            <a:spAutoFit/>
          </a:bodyPr>
          <a:lstStyle/>
          <a:p>
            <a:pPr algn="ctr"/>
            <a:r>
              <a:rPr lang="en-GB" sz="3200" dirty="0">
                <a:solidFill>
                  <a:schemeClr val="bg1"/>
                </a:solidFill>
                <a:latin typeface="Helvetica Light" panose="020B0403020202020204" pitchFamily="34" charset="0"/>
              </a:rPr>
              <a:t>Get to grips with practical skills such as using GIS, interpreting photos, map reading, presenting and also debating topical issues</a:t>
            </a:r>
          </a:p>
        </p:txBody>
      </p:sp>
      <p:pic>
        <p:nvPicPr>
          <p:cNvPr id="5" name="Picture 4" descr="A picture containing computer, electronics&#10;&#10;Description automatically generated">
            <a:extLst>
              <a:ext uri="{FF2B5EF4-FFF2-40B4-BE49-F238E27FC236}">
                <a16:creationId xmlns:a16="http://schemas.microsoft.com/office/drawing/2014/main" id="{63993124-95AD-4489-96DD-79D7D03759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4785"/>
          <a:stretch/>
        </p:blipFill>
        <p:spPr>
          <a:xfrm>
            <a:off x="5754288" y="0"/>
            <a:ext cx="6437712" cy="6604466"/>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52FEEF49-DBED-7E4A-88F3-EFB4C25829FB}"/>
              </a:ext>
            </a:extLst>
          </p:cNvPr>
          <p:cNvSpPr txBox="1">
            <a:spLocks/>
          </p:cNvSpPr>
          <p:nvPr/>
        </p:nvSpPr>
        <p:spPr>
          <a:xfrm>
            <a:off x="0" y="253534"/>
            <a:ext cx="7419331" cy="716189"/>
          </a:xfrm>
          <a:prstGeom prst="rect">
            <a:avLst/>
          </a:prstGeom>
          <a:solidFill>
            <a:srgbClr val="8CC6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Helvetica Light" panose="020B0403020202020204" pitchFamily="34" charset="0"/>
              </a:rPr>
              <a:t>Why Geography is essential</a:t>
            </a:r>
          </a:p>
        </p:txBody>
      </p:sp>
      <p:sp>
        <p:nvSpPr>
          <p:cNvPr id="7" name="Rectangle 6">
            <a:extLst>
              <a:ext uri="{FF2B5EF4-FFF2-40B4-BE49-F238E27FC236}">
                <a16:creationId xmlns:a16="http://schemas.microsoft.com/office/drawing/2014/main" id="{8F074FC8-D8A7-4E9D-8D9C-CAF8A5FCED4C}"/>
              </a:ext>
            </a:extLst>
          </p:cNvPr>
          <p:cNvSpPr/>
          <p:nvPr/>
        </p:nvSpPr>
        <p:spPr>
          <a:xfrm rot="20966729">
            <a:off x="1188906" y="4764878"/>
            <a:ext cx="3218108" cy="1446550"/>
          </a:xfrm>
          <a:prstGeom prst="rect">
            <a:avLst/>
          </a:prstGeom>
          <a:solidFill>
            <a:schemeClr val="bg1"/>
          </a:solidFill>
        </p:spPr>
        <p:txBody>
          <a:bodyPr wrap="square" lIns="91440" tIns="45720" rIns="91440" bIns="45720">
            <a:spAutoFit/>
          </a:bodyPr>
          <a:lstStyle/>
          <a:p>
            <a:pPr algn="ctr"/>
            <a:r>
              <a:rPr lang="en-US" sz="44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Debate and </a:t>
            </a:r>
          </a:p>
          <a:p>
            <a:pPr algn="ctr"/>
            <a:r>
              <a:rPr lang="en-US" sz="44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reasonin</a:t>
            </a:r>
            <a:r>
              <a:rPr lang="en-US" sz="440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g</a:t>
            </a:r>
            <a:endParaRPr lang="en-US" sz="44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endParaRPr>
          </a:p>
        </p:txBody>
      </p:sp>
    </p:spTree>
    <p:extLst>
      <p:ext uri="{BB962C8B-B14F-4D97-AF65-F5344CB8AC3E}">
        <p14:creationId xmlns:p14="http://schemas.microsoft.com/office/powerpoint/2010/main" val="257901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54DD0B-70D6-CF43-9EED-64DA720987D7}"/>
              </a:ext>
            </a:extLst>
          </p:cNvPr>
          <p:cNvSpPr txBox="1">
            <a:spLocks/>
          </p:cNvSpPr>
          <p:nvPr/>
        </p:nvSpPr>
        <p:spPr>
          <a:xfrm>
            <a:off x="655320" y="365125"/>
            <a:ext cx="5120114"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 </a:t>
            </a:r>
          </a:p>
        </p:txBody>
      </p:sp>
      <p:sp>
        <p:nvSpPr>
          <p:cNvPr id="5" name="Content Placeholder 2">
            <a:extLst>
              <a:ext uri="{FF2B5EF4-FFF2-40B4-BE49-F238E27FC236}">
                <a16:creationId xmlns:a16="http://schemas.microsoft.com/office/drawing/2014/main" id="{18E2B698-9644-2D48-A32A-F61028800CC9}"/>
              </a:ext>
            </a:extLst>
          </p:cNvPr>
          <p:cNvSpPr>
            <a:spLocks noGrp="1"/>
          </p:cNvSpPr>
          <p:nvPr>
            <p:ph idx="1"/>
          </p:nvPr>
        </p:nvSpPr>
        <p:spPr>
          <a:xfrm>
            <a:off x="384386" y="2076439"/>
            <a:ext cx="5342365" cy="3462228"/>
          </a:xfrm>
          <a:solidFill>
            <a:schemeClr val="bg1"/>
          </a:solidFill>
        </p:spPr>
        <p:txBody>
          <a:bodyPr vert="horz" lIns="91440" tIns="45720" rIns="91440" bIns="45720" rtlCol="0">
            <a:normAutofit fontScale="92500"/>
          </a:bodyPr>
          <a:lstStyle/>
          <a:p>
            <a:pPr>
              <a:buFont typeface="Arial" panose="020B0604020202020204" pitchFamily="34" charset="0"/>
              <a:buChar char="•"/>
            </a:pPr>
            <a:r>
              <a:rPr lang="en-US" dirty="0">
                <a:latin typeface="Helvetica Light" panose="020B0403020202020204"/>
              </a:rPr>
              <a:t>Geography is </a:t>
            </a:r>
            <a:r>
              <a:rPr lang="en-US" b="1" dirty="0">
                <a:latin typeface="Helvetica Light" panose="020B0403020202020204"/>
              </a:rPr>
              <a:t>not</a:t>
            </a:r>
            <a:r>
              <a:rPr lang="en-US" dirty="0">
                <a:latin typeface="Helvetica Light" panose="020B0403020202020204"/>
              </a:rPr>
              <a:t> just about rivers and coasts.</a:t>
            </a:r>
          </a:p>
          <a:p>
            <a:pPr>
              <a:buFont typeface="Arial" panose="020B0604020202020204" pitchFamily="34" charset="0"/>
              <a:buChar char="•"/>
            </a:pPr>
            <a:r>
              <a:rPr lang="en-US" dirty="0">
                <a:latin typeface="Helvetica Light" panose="020B0403020202020204"/>
              </a:rPr>
              <a:t>Geography is </a:t>
            </a:r>
            <a:r>
              <a:rPr lang="en-US" b="1" dirty="0">
                <a:latin typeface="Helvetica Light" panose="020B0403020202020204"/>
              </a:rPr>
              <a:t>not</a:t>
            </a:r>
            <a:r>
              <a:rPr lang="en-US" dirty="0">
                <a:latin typeface="Helvetica Light" panose="020B0403020202020204"/>
              </a:rPr>
              <a:t> just countries and cities.</a:t>
            </a:r>
          </a:p>
          <a:p>
            <a:pPr>
              <a:buFont typeface="Arial" panose="020B0604020202020204" pitchFamily="34" charset="0"/>
              <a:buChar char="•"/>
            </a:pPr>
            <a:r>
              <a:rPr lang="en-US" dirty="0">
                <a:latin typeface="Helvetica Light" panose="020B0403020202020204"/>
              </a:rPr>
              <a:t>Geography is </a:t>
            </a:r>
            <a:r>
              <a:rPr lang="en-US" b="1" dirty="0">
                <a:latin typeface="Helvetica Light" panose="020B0403020202020204"/>
              </a:rPr>
              <a:t>not</a:t>
            </a:r>
            <a:r>
              <a:rPr lang="en-US" dirty="0">
                <a:latin typeface="Helvetica Light" panose="020B0403020202020204"/>
              </a:rPr>
              <a:t> just for weather forecasters and geography teachers.</a:t>
            </a:r>
          </a:p>
          <a:p>
            <a:pPr>
              <a:buFont typeface="Arial" panose="020B0604020202020204" pitchFamily="34" charset="0"/>
              <a:buChar char="•"/>
            </a:pPr>
            <a:endParaRPr lang="en-US" dirty="0">
              <a:latin typeface="Helvetica Light" panose="020B0403020202020204"/>
            </a:endParaRPr>
          </a:p>
          <a:p>
            <a:pPr>
              <a:buFont typeface="Arial" panose="020B0604020202020204" pitchFamily="34" charset="0"/>
              <a:buChar char="•"/>
            </a:pPr>
            <a:r>
              <a:rPr lang="en-US" dirty="0">
                <a:latin typeface="Helvetica Light" panose="020B0403020202020204"/>
              </a:rPr>
              <a:t>There is so much more… </a:t>
            </a:r>
          </a:p>
        </p:txBody>
      </p:sp>
      <p:pic>
        <p:nvPicPr>
          <p:cNvPr id="2" name="Picture 1">
            <a:extLst>
              <a:ext uri="{FF2B5EF4-FFF2-40B4-BE49-F238E27FC236}">
                <a16:creationId xmlns:a16="http://schemas.microsoft.com/office/drawing/2014/main" id="{CD464DD0-6B9C-4C6D-AE28-803CFD789697}"/>
              </a:ext>
            </a:extLst>
          </p:cNvPr>
          <p:cNvPicPr>
            <a:picLocks noChangeAspect="1"/>
          </p:cNvPicPr>
          <p:nvPr/>
        </p:nvPicPr>
        <p:blipFill rotWithShape="1">
          <a:blip r:embed="rId2"/>
          <a:srcRect l="25577" r="9293" b="-1"/>
          <a:stretch/>
        </p:blipFill>
        <p:spPr>
          <a:xfrm>
            <a:off x="6465250" y="-181579"/>
            <a:ext cx="5537905" cy="601583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itle 1">
            <a:extLst>
              <a:ext uri="{FF2B5EF4-FFF2-40B4-BE49-F238E27FC236}">
                <a16:creationId xmlns:a16="http://schemas.microsoft.com/office/drawing/2014/main" id="{170A2E9F-A1D4-4FB0-BDCF-A940BA578B0E}"/>
              </a:ext>
            </a:extLst>
          </p:cNvPr>
          <p:cNvSpPr txBox="1">
            <a:spLocks/>
          </p:cNvSpPr>
          <p:nvPr/>
        </p:nvSpPr>
        <p:spPr>
          <a:xfrm>
            <a:off x="384386" y="383645"/>
            <a:ext cx="4842934" cy="1116185"/>
          </a:xfrm>
          <a:prstGeom prst="rect">
            <a:avLst/>
          </a:prstGeom>
          <a:solidFill>
            <a:srgbClr val="8CC63E"/>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Helvetica Light" panose="020B0403020202020204" pitchFamily="34" charset="0"/>
              </a:rPr>
              <a:t>Common misconceptions</a:t>
            </a:r>
          </a:p>
        </p:txBody>
      </p:sp>
      <p:sp>
        <p:nvSpPr>
          <p:cNvPr id="3" name="Rectangle 2">
            <a:extLst>
              <a:ext uri="{FF2B5EF4-FFF2-40B4-BE49-F238E27FC236}">
                <a16:creationId xmlns:a16="http://schemas.microsoft.com/office/drawing/2014/main" id="{63E8AAA6-CFFE-61CF-5F35-293BC6C879D7}"/>
              </a:ext>
            </a:extLst>
          </p:cNvPr>
          <p:cNvSpPr/>
          <p:nvPr/>
        </p:nvSpPr>
        <p:spPr>
          <a:xfrm>
            <a:off x="10717957" y="5656082"/>
            <a:ext cx="1366334" cy="887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21569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1E23-0CC7-4993-8A78-505C07D60365}"/>
              </a:ext>
            </a:extLst>
          </p:cNvPr>
          <p:cNvSpPr>
            <a:spLocks noGrp="1"/>
          </p:cNvSpPr>
          <p:nvPr>
            <p:ph type="title"/>
          </p:nvPr>
        </p:nvSpPr>
        <p:spPr>
          <a:xfrm>
            <a:off x="0" y="207081"/>
            <a:ext cx="5542280" cy="887934"/>
          </a:xfrm>
          <a:solidFill>
            <a:srgbClr val="8CC63E"/>
          </a:solidFill>
        </p:spPr>
        <p:txBody>
          <a:bodyPr>
            <a:normAutofit/>
          </a:bodyPr>
          <a:lstStyle/>
          <a:p>
            <a:r>
              <a:rPr lang="en-GB" dirty="0">
                <a:solidFill>
                  <a:schemeClr val="bg1"/>
                </a:solidFill>
                <a:latin typeface="Helvetica Light" panose="020B0403020202020204" pitchFamily="34" charset="0"/>
              </a:rPr>
              <a:t>Careers and futures</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A42254-CDFF-431C-8067-02BA29B355AD}"/>
              </a:ext>
            </a:extLst>
          </p:cNvPr>
          <p:cNvSpPr>
            <a:spLocks noGrp="1"/>
          </p:cNvSpPr>
          <p:nvPr>
            <p:ph idx="1"/>
          </p:nvPr>
        </p:nvSpPr>
        <p:spPr>
          <a:xfrm>
            <a:off x="610097" y="1388544"/>
            <a:ext cx="5120113" cy="4750318"/>
          </a:xfrm>
          <a:solidFill>
            <a:schemeClr val="bg1"/>
          </a:solidFill>
        </p:spPr>
        <p:txBody>
          <a:bodyPr>
            <a:normAutofit/>
          </a:bodyPr>
          <a:lstStyle/>
          <a:p>
            <a:r>
              <a:rPr lang="en-GB" sz="2400" dirty="0">
                <a:latin typeface="Helvetica Light" panose="020B0403020202020204" pitchFamily="34" charset="0"/>
              </a:rPr>
              <a:t>Geography is one of </a:t>
            </a:r>
            <a:r>
              <a:rPr lang="en-GB" sz="2400" b="1" dirty="0">
                <a:latin typeface="Helvetica Light" panose="020B0403020202020204" pitchFamily="34" charset="0"/>
              </a:rPr>
              <a:t>the most employable subjects</a:t>
            </a:r>
            <a:r>
              <a:rPr lang="en-GB" sz="2400" dirty="0">
                <a:latin typeface="Helvetica Light" panose="020B0403020202020204" pitchFamily="34" charset="0"/>
              </a:rPr>
              <a:t> in the UK - 90% of graduates in 6 months have jobs. That’s in the top 6 of the country!</a:t>
            </a:r>
          </a:p>
          <a:p>
            <a:r>
              <a:rPr lang="en-GB" sz="2400" dirty="0">
                <a:latin typeface="Helvetica Light" panose="020B0403020202020204" pitchFamily="34" charset="0"/>
              </a:rPr>
              <a:t>Geographers are seen as </a:t>
            </a:r>
            <a:r>
              <a:rPr lang="en-GB" sz="2400" b="1" dirty="0">
                <a:latin typeface="Helvetica Light" panose="020B0403020202020204" pitchFamily="34" charset="0"/>
              </a:rPr>
              <a:t>employable</a:t>
            </a:r>
            <a:r>
              <a:rPr lang="en-GB" sz="2400" dirty="0">
                <a:latin typeface="Helvetica Light" panose="020B0403020202020204" pitchFamily="34" charset="0"/>
              </a:rPr>
              <a:t> due to their combination of </a:t>
            </a:r>
            <a:r>
              <a:rPr lang="en-GB" sz="2400" b="1" dirty="0">
                <a:latin typeface="Helvetica Light" panose="020B0403020202020204" pitchFamily="34" charset="0"/>
              </a:rPr>
              <a:t>transferrable skills </a:t>
            </a:r>
            <a:r>
              <a:rPr lang="en-GB" sz="2400" dirty="0">
                <a:latin typeface="Helvetica Light" panose="020B0403020202020204" pitchFamily="34" charset="0"/>
              </a:rPr>
              <a:t>including </a:t>
            </a:r>
            <a:r>
              <a:rPr lang="en-GB" sz="2400" b="1" dirty="0">
                <a:latin typeface="Helvetica Light" panose="020B0403020202020204" pitchFamily="34" charset="0"/>
              </a:rPr>
              <a:t>problem-solving</a:t>
            </a:r>
            <a:r>
              <a:rPr lang="en-GB" sz="2400" dirty="0">
                <a:latin typeface="Helvetica Light" panose="020B0403020202020204" pitchFamily="34" charset="0"/>
              </a:rPr>
              <a:t> and </a:t>
            </a:r>
            <a:r>
              <a:rPr lang="en-GB" sz="2400" b="1" dirty="0">
                <a:latin typeface="Helvetica Light" panose="020B0403020202020204" pitchFamily="34" charset="0"/>
              </a:rPr>
              <a:t>critical thinking.</a:t>
            </a:r>
          </a:p>
          <a:p>
            <a:r>
              <a:rPr lang="en-GB" sz="2400" dirty="0">
                <a:latin typeface="Helvetica Light" panose="020B0403020202020204" pitchFamily="34" charset="0"/>
              </a:rPr>
              <a:t>Skills learnt in Geography are used in a number of different jobs - </a:t>
            </a:r>
            <a:r>
              <a:rPr lang="en-GB" sz="2400" b="1" dirty="0">
                <a:latin typeface="Helvetica Light" panose="020B0403020202020204" pitchFamily="34" charset="0"/>
              </a:rPr>
              <a:t>not just the careers that are explicitly geographical.</a:t>
            </a:r>
          </a:p>
        </p:txBody>
      </p:sp>
      <p:pic>
        <p:nvPicPr>
          <p:cNvPr id="5" name="Picture 4" descr="A person wearing a hat&#10;&#10;Description automatically generated">
            <a:extLst>
              <a:ext uri="{FF2B5EF4-FFF2-40B4-BE49-F238E27FC236}">
                <a16:creationId xmlns:a16="http://schemas.microsoft.com/office/drawing/2014/main" id="{232B308D-BD17-4985-9737-1156C98F6D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5504" y="8087"/>
            <a:ext cx="5236496" cy="568841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Rectangle: Rounded Corners 3">
            <a:extLst>
              <a:ext uri="{FF2B5EF4-FFF2-40B4-BE49-F238E27FC236}">
                <a16:creationId xmlns:a16="http://schemas.microsoft.com/office/drawing/2014/main" id="{C68C07D1-42CF-4F82-B76D-089211D1C542}"/>
              </a:ext>
            </a:extLst>
          </p:cNvPr>
          <p:cNvSpPr/>
          <p:nvPr/>
        </p:nvSpPr>
        <p:spPr>
          <a:xfrm>
            <a:off x="6502277" y="4041422"/>
            <a:ext cx="5573339" cy="2503377"/>
          </a:xfrm>
          <a:prstGeom prst="roundRect">
            <a:avLst>
              <a:gd name="adj" fmla="val 14863"/>
            </a:avLst>
          </a:prstGeom>
          <a:solidFill>
            <a:srgbClr val="5153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latin typeface="Helvetica Light" panose="020B0403020202020204" pitchFamily="34" charset="0"/>
              </a:rPr>
              <a:t>EXAMPLE SKILL</a:t>
            </a:r>
          </a:p>
          <a:p>
            <a:pPr algn="ctr"/>
            <a:endParaRPr lang="en-GB" sz="2400" dirty="0">
              <a:latin typeface="Helvetica Light" panose="020B0403020202020204" pitchFamily="34" charset="0"/>
            </a:endParaRPr>
          </a:p>
          <a:p>
            <a:pPr algn="ctr"/>
            <a:r>
              <a:rPr lang="en-GB" sz="2400" dirty="0">
                <a:latin typeface="Helvetica Light" panose="020B0403020202020204" pitchFamily="34" charset="0"/>
              </a:rPr>
              <a:t>Statistical analysis can be many jobs - Banking, trading, website design, retail manger, project design, sports promoter and many more!</a:t>
            </a:r>
          </a:p>
        </p:txBody>
      </p:sp>
    </p:spTree>
    <p:extLst>
      <p:ext uri="{BB962C8B-B14F-4D97-AF65-F5344CB8AC3E}">
        <p14:creationId xmlns:p14="http://schemas.microsoft.com/office/powerpoint/2010/main" val="28032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40537D-9144-1040-BA78-0D8FB880E7CD}"/>
              </a:ext>
            </a:extLst>
          </p:cNvPr>
          <p:cNvPicPr>
            <a:picLocks noChangeAspect="1"/>
          </p:cNvPicPr>
          <p:nvPr/>
        </p:nvPicPr>
        <p:blipFill>
          <a:blip r:embed="rId2"/>
          <a:stretch>
            <a:fillRect/>
          </a:stretch>
        </p:blipFill>
        <p:spPr>
          <a:xfrm>
            <a:off x="4400328" y="0"/>
            <a:ext cx="7791672" cy="6618111"/>
          </a:xfrm>
          <a:prstGeom prst="rect">
            <a:avLst/>
          </a:prstGeom>
        </p:spPr>
      </p:pic>
      <p:sp>
        <p:nvSpPr>
          <p:cNvPr id="4" name="Oval 3">
            <a:extLst>
              <a:ext uri="{FF2B5EF4-FFF2-40B4-BE49-F238E27FC236}">
                <a16:creationId xmlns:a16="http://schemas.microsoft.com/office/drawing/2014/main" id="{40F27AAA-BDAB-0B49-AEFA-38D3C525602B}"/>
              </a:ext>
            </a:extLst>
          </p:cNvPr>
          <p:cNvSpPr/>
          <p:nvPr/>
        </p:nvSpPr>
        <p:spPr>
          <a:xfrm>
            <a:off x="-1524000" y="239888"/>
            <a:ext cx="6570133" cy="6378223"/>
          </a:xfrm>
          <a:prstGeom prst="ellipse">
            <a:avLst/>
          </a:prstGeom>
          <a:solidFill>
            <a:srgbClr val="8CC63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362777-5B88-5B4F-9F75-7D96938AA0EE}"/>
              </a:ext>
            </a:extLst>
          </p:cNvPr>
          <p:cNvSpPr txBox="1"/>
          <p:nvPr/>
        </p:nvSpPr>
        <p:spPr>
          <a:xfrm>
            <a:off x="316089" y="1166841"/>
            <a:ext cx="3657600" cy="4524315"/>
          </a:xfrm>
          <a:prstGeom prst="rect">
            <a:avLst/>
          </a:prstGeom>
          <a:noFill/>
        </p:spPr>
        <p:txBody>
          <a:bodyPr wrap="square" rtlCol="0">
            <a:spAutoFit/>
          </a:bodyPr>
          <a:lstStyle/>
          <a:p>
            <a:r>
              <a:rPr lang="en-US" sz="4800" b="1" dirty="0">
                <a:solidFill>
                  <a:schemeClr val="bg1"/>
                </a:solidFill>
                <a:latin typeface="Helvetica Light" panose="020B0403020202020204" pitchFamily="34" charset="0"/>
              </a:rPr>
              <a:t>TASK:</a:t>
            </a:r>
          </a:p>
          <a:p>
            <a:r>
              <a:rPr lang="en-US" sz="4000" dirty="0">
                <a:solidFill>
                  <a:schemeClr val="bg1"/>
                </a:solidFill>
                <a:latin typeface="Helvetica Light" panose="020B0403020202020204" pitchFamily="34" charset="0"/>
              </a:rPr>
              <a:t>List down as many jobs as you can that Geography could support with </a:t>
            </a:r>
          </a:p>
        </p:txBody>
      </p:sp>
    </p:spTree>
    <p:extLst>
      <p:ext uri="{BB962C8B-B14F-4D97-AF65-F5344CB8AC3E}">
        <p14:creationId xmlns:p14="http://schemas.microsoft.com/office/powerpoint/2010/main" val="389277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D104-1D08-4595-8ADD-736972F23A5A}"/>
              </a:ext>
            </a:extLst>
          </p:cNvPr>
          <p:cNvSpPr>
            <a:spLocks noGrp="1"/>
          </p:cNvSpPr>
          <p:nvPr>
            <p:ph type="title"/>
          </p:nvPr>
        </p:nvSpPr>
        <p:spPr>
          <a:xfrm>
            <a:off x="-8467" y="301223"/>
            <a:ext cx="5865271" cy="974422"/>
          </a:xfrm>
          <a:solidFill>
            <a:srgbClr val="8CC63E"/>
          </a:solidFill>
        </p:spPr>
        <p:txBody>
          <a:bodyPr/>
          <a:lstStyle/>
          <a:p>
            <a:r>
              <a:rPr lang="en-GB">
                <a:solidFill>
                  <a:schemeClr val="bg1"/>
                </a:solidFill>
                <a:latin typeface="Helvetica Light" panose="020B0403020202020204" pitchFamily="34" charset="0"/>
              </a:rPr>
              <a:t>Jobs for geographers</a:t>
            </a:r>
            <a:endParaRPr lang="en-GB" dirty="0">
              <a:solidFill>
                <a:schemeClr val="bg1"/>
              </a:solidFill>
              <a:latin typeface="Helvetica Light" panose="020B0403020202020204" pitchFamily="34" charset="0"/>
            </a:endParaRPr>
          </a:p>
        </p:txBody>
      </p:sp>
      <p:sp>
        <p:nvSpPr>
          <p:cNvPr id="4" name="Content Placeholder 3">
            <a:extLst>
              <a:ext uri="{FF2B5EF4-FFF2-40B4-BE49-F238E27FC236}">
                <a16:creationId xmlns:a16="http://schemas.microsoft.com/office/drawing/2014/main" id="{AE9DFE45-375D-459B-9CBA-22D9E19E7CCA}"/>
              </a:ext>
            </a:extLst>
          </p:cNvPr>
          <p:cNvSpPr>
            <a:spLocks noGrp="1"/>
          </p:cNvSpPr>
          <p:nvPr>
            <p:ph sz="half" idx="1"/>
          </p:nvPr>
        </p:nvSpPr>
        <p:spPr>
          <a:xfrm>
            <a:off x="675204" y="1690158"/>
            <a:ext cx="5181600" cy="4351338"/>
          </a:xfrm>
        </p:spPr>
        <p:txBody>
          <a:bodyPr>
            <a:normAutofit/>
          </a:bodyPr>
          <a:lstStyle/>
          <a:p>
            <a:r>
              <a:rPr lang="en-GB" dirty="0">
                <a:latin typeface="Helvetica Light" panose="020B0403020202020204" pitchFamily="34" charset="0"/>
              </a:rPr>
              <a:t>Transport Planner (such as working for TFL)</a:t>
            </a:r>
          </a:p>
          <a:p>
            <a:r>
              <a:rPr lang="en-GB" dirty="0">
                <a:latin typeface="Helvetica Light" panose="020B0403020202020204" pitchFamily="34" charset="0"/>
              </a:rPr>
              <a:t>Teacher</a:t>
            </a:r>
          </a:p>
          <a:p>
            <a:r>
              <a:rPr lang="en-GB" dirty="0">
                <a:latin typeface="Helvetica Light" panose="020B0403020202020204" pitchFamily="34" charset="0"/>
              </a:rPr>
              <a:t>Travel Agent</a:t>
            </a:r>
          </a:p>
          <a:p>
            <a:r>
              <a:rPr lang="en-GB" dirty="0">
                <a:latin typeface="Helvetica Light" panose="020B0403020202020204" pitchFamily="34" charset="0"/>
              </a:rPr>
              <a:t>Flood Risk Coordinator </a:t>
            </a:r>
          </a:p>
          <a:p>
            <a:r>
              <a:rPr lang="en-GB" dirty="0">
                <a:latin typeface="Helvetica Light" panose="020B0403020202020204" pitchFamily="34" charset="0"/>
              </a:rPr>
              <a:t>Urban Regeneration and Town Planner</a:t>
            </a:r>
          </a:p>
          <a:p>
            <a:r>
              <a:rPr lang="en-GB" dirty="0">
                <a:latin typeface="Helvetica Light" panose="020B0403020202020204" pitchFamily="34" charset="0"/>
              </a:rPr>
              <a:t>Working for an energy supplier</a:t>
            </a:r>
          </a:p>
          <a:p>
            <a:r>
              <a:rPr lang="en-GB" dirty="0">
                <a:latin typeface="Helvetica Light" panose="020B0403020202020204" pitchFamily="34" charset="0"/>
              </a:rPr>
              <a:t>Armed Forces </a:t>
            </a:r>
          </a:p>
          <a:p>
            <a:endParaRPr lang="en-GB" dirty="0">
              <a:latin typeface="Helvetica Light" panose="020B0403020202020204" pitchFamily="34" charset="0"/>
            </a:endParaRPr>
          </a:p>
        </p:txBody>
      </p:sp>
      <p:pic>
        <p:nvPicPr>
          <p:cNvPr id="7" name="Picture 6">
            <a:extLst>
              <a:ext uri="{FF2B5EF4-FFF2-40B4-BE49-F238E27FC236}">
                <a16:creationId xmlns:a16="http://schemas.microsoft.com/office/drawing/2014/main" id="{D116ED91-8AE7-1849-8F24-B85998E4967F}"/>
              </a:ext>
            </a:extLst>
          </p:cNvPr>
          <p:cNvPicPr>
            <a:picLocks noChangeAspect="1"/>
          </p:cNvPicPr>
          <p:nvPr/>
        </p:nvPicPr>
        <p:blipFill>
          <a:blip r:embed="rId2"/>
          <a:stretch>
            <a:fillRect/>
          </a:stretch>
        </p:blipFill>
        <p:spPr>
          <a:xfrm>
            <a:off x="7022592" y="212348"/>
            <a:ext cx="4998720" cy="3596094"/>
          </a:xfrm>
          <a:prstGeom prst="rect">
            <a:avLst/>
          </a:prstGeom>
        </p:spPr>
      </p:pic>
      <p:pic>
        <p:nvPicPr>
          <p:cNvPr id="9" name="Picture 8">
            <a:extLst>
              <a:ext uri="{FF2B5EF4-FFF2-40B4-BE49-F238E27FC236}">
                <a16:creationId xmlns:a16="http://schemas.microsoft.com/office/drawing/2014/main" id="{9FC222D1-50D1-544E-97FA-C755021314CE}"/>
              </a:ext>
            </a:extLst>
          </p:cNvPr>
          <p:cNvPicPr>
            <a:picLocks noChangeAspect="1"/>
          </p:cNvPicPr>
          <p:nvPr/>
        </p:nvPicPr>
        <p:blipFill>
          <a:blip r:embed="rId3"/>
          <a:stretch>
            <a:fillRect/>
          </a:stretch>
        </p:blipFill>
        <p:spPr>
          <a:xfrm>
            <a:off x="6096000" y="3429000"/>
            <a:ext cx="4241800" cy="2882900"/>
          </a:xfrm>
          <a:prstGeom prst="rect">
            <a:avLst/>
          </a:prstGeom>
        </p:spPr>
      </p:pic>
      <p:sp>
        <p:nvSpPr>
          <p:cNvPr id="3" name="Rectangle 2">
            <a:extLst>
              <a:ext uri="{FF2B5EF4-FFF2-40B4-BE49-F238E27FC236}">
                <a16:creationId xmlns:a16="http://schemas.microsoft.com/office/drawing/2014/main" id="{528AB6DB-E681-C354-3B61-2F77B9BB5727}"/>
              </a:ext>
            </a:extLst>
          </p:cNvPr>
          <p:cNvSpPr/>
          <p:nvPr/>
        </p:nvSpPr>
        <p:spPr>
          <a:xfrm>
            <a:off x="10717957" y="5470774"/>
            <a:ext cx="1366334" cy="1063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65889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D104-1D08-4595-8ADD-736972F23A5A}"/>
              </a:ext>
            </a:extLst>
          </p:cNvPr>
          <p:cNvSpPr>
            <a:spLocks noGrp="1"/>
          </p:cNvSpPr>
          <p:nvPr>
            <p:ph type="title"/>
          </p:nvPr>
        </p:nvSpPr>
        <p:spPr>
          <a:xfrm>
            <a:off x="-8467" y="301223"/>
            <a:ext cx="5865271" cy="974422"/>
          </a:xfrm>
          <a:solidFill>
            <a:srgbClr val="8CC63E"/>
          </a:solidFill>
        </p:spPr>
        <p:txBody>
          <a:bodyPr/>
          <a:lstStyle/>
          <a:p>
            <a:r>
              <a:rPr lang="en-GB" dirty="0">
                <a:solidFill>
                  <a:schemeClr val="bg1"/>
                </a:solidFill>
                <a:latin typeface="Helvetica Light" panose="020B0403020202020204" pitchFamily="34" charset="0"/>
              </a:rPr>
              <a:t>Jobs for geographers</a:t>
            </a:r>
          </a:p>
        </p:txBody>
      </p:sp>
      <p:sp>
        <p:nvSpPr>
          <p:cNvPr id="5" name="Content Placeholder 4">
            <a:extLst>
              <a:ext uri="{FF2B5EF4-FFF2-40B4-BE49-F238E27FC236}">
                <a16:creationId xmlns:a16="http://schemas.microsoft.com/office/drawing/2014/main" id="{8C4CFC20-4C90-40D8-911F-B2B427697838}"/>
              </a:ext>
            </a:extLst>
          </p:cNvPr>
          <p:cNvSpPr>
            <a:spLocks noGrp="1"/>
          </p:cNvSpPr>
          <p:nvPr>
            <p:ph sz="half" idx="2"/>
          </p:nvPr>
        </p:nvSpPr>
        <p:spPr>
          <a:xfrm>
            <a:off x="527755" y="1611136"/>
            <a:ext cx="5181600" cy="4351338"/>
          </a:xfrm>
        </p:spPr>
        <p:txBody>
          <a:bodyPr/>
          <a:lstStyle/>
          <a:p>
            <a:r>
              <a:rPr lang="en-GB" dirty="0">
                <a:latin typeface="Helvetica Light" panose="020B0403020202020204" pitchFamily="34" charset="0"/>
              </a:rPr>
              <a:t>Meteorologist </a:t>
            </a:r>
          </a:p>
          <a:p>
            <a:r>
              <a:rPr lang="en-GB" dirty="0">
                <a:latin typeface="Helvetica Light" panose="020B0403020202020204" pitchFamily="34" charset="0"/>
              </a:rPr>
              <a:t>Hazard and Crisis Manager </a:t>
            </a:r>
          </a:p>
          <a:p>
            <a:r>
              <a:rPr lang="en-GB" dirty="0">
                <a:latin typeface="Helvetica Light" panose="020B0403020202020204" pitchFamily="34" charset="0"/>
              </a:rPr>
              <a:t>Journalism </a:t>
            </a:r>
          </a:p>
          <a:p>
            <a:r>
              <a:rPr lang="en-GB" dirty="0">
                <a:latin typeface="Helvetica Light" panose="020B0403020202020204" pitchFamily="34" charset="0"/>
              </a:rPr>
              <a:t>Humanitarian </a:t>
            </a:r>
          </a:p>
          <a:p>
            <a:r>
              <a:rPr lang="en-GB" dirty="0">
                <a:latin typeface="Helvetica Light" panose="020B0403020202020204" pitchFamily="34" charset="0"/>
              </a:rPr>
              <a:t>Landscape Architects </a:t>
            </a:r>
          </a:p>
          <a:p>
            <a:r>
              <a:rPr lang="en-GB" dirty="0">
                <a:latin typeface="Helvetica Light" panose="020B0403020202020204" pitchFamily="34" charset="0"/>
              </a:rPr>
              <a:t>Surveyors </a:t>
            </a:r>
          </a:p>
          <a:p>
            <a:r>
              <a:rPr lang="en-GB" dirty="0">
                <a:latin typeface="Helvetica Light" panose="020B0403020202020204" pitchFamily="34" charset="0"/>
              </a:rPr>
              <a:t>Environmental Campaigner </a:t>
            </a:r>
          </a:p>
          <a:p>
            <a:r>
              <a:rPr lang="en-GB" dirty="0">
                <a:latin typeface="Helvetica Light" panose="020B0403020202020204" pitchFamily="34" charset="0"/>
              </a:rPr>
              <a:t>Civil Servant </a:t>
            </a:r>
          </a:p>
          <a:p>
            <a:endParaRPr lang="en-GB" dirty="0">
              <a:latin typeface="Helvetica Light" panose="020B0403020202020204" pitchFamily="34" charset="0"/>
            </a:endParaRPr>
          </a:p>
        </p:txBody>
      </p:sp>
      <p:pic>
        <p:nvPicPr>
          <p:cNvPr id="10" name="Picture 9">
            <a:extLst>
              <a:ext uri="{FF2B5EF4-FFF2-40B4-BE49-F238E27FC236}">
                <a16:creationId xmlns:a16="http://schemas.microsoft.com/office/drawing/2014/main" id="{7753C24E-2A4E-1F47-A514-C71B87230745}"/>
              </a:ext>
            </a:extLst>
          </p:cNvPr>
          <p:cNvPicPr>
            <a:picLocks noChangeAspect="1"/>
          </p:cNvPicPr>
          <p:nvPr/>
        </p:nvPicPr>
        <p:blipFill>
          <a:blip r:embed="rId2"/>
          <a:stretch>
            <a:fillRect/>
          </a:stretch>
        </p:blipFill>
        <p:spPr>
          <a:xfrm>
            <a:off x="7027236" y="423044"/>
            <a:ext cx="4961579" cy="3121660"/>
          </a:xfrm>
          <a:prstGeom prst="rect">
            <a:avLst/>
          </a:prstGeom>
        </p:spPr>
      </p:pic>
      <p:pic>
        <p:nvPicPr>
          <p:cNvPr id="12" name="Picture 11">
            <a:extLst>
              <a:ext uri="{FF2B5EF4-FFF2-40B4-BE49-F238E27FC236}">
                <a16:creationId xmlns:a16="http://schemas.microsoft.com/office/drawing/2014/main" id="{529566D5-4CC9-1F43-8D63-3493B14A5D12}"/>
              </a:ext>
            </a:extLst>
          </p:cNvPr>
          <p:cNvPicPr>
            <a:picLocks noChangeAspect="1"/>
          </p:cNvPicPr>
          <p:nvPr/>
        </p:nvPicPr>
        <p:blipFill>
          <a:blip r:embed="rId3"/>
          <a:stretch>
            <a:fillRect/>
          </a:stretch>
        </p:blipFill>
        <p:spPr>
          <a:xfrm>
            <a:off x="5709355" y="3118823"/>
            <a:ext cx="4688567" cy="3179142"/>
          </a:xfrm>
          <a:prstGeom prst="rect">
            <a:avLst/>
          </a:prstGeom>
        </p:spPr>
      </p:pic>
      <p:sp>
        <p:nvSpPr>
          <p:cNvPr id="3" name="Rectangle 2">
            <a:extLst>
              <a:ext uri="{FF2B5EF4-FFF2-40B4-BE49-F238E27FC236}">
                <a16:creationId xmlns:a16="http://schemas.microsoft.com/office/drawing/2014/main" id="{35EE2E55-B7C7-30C1-168E-1FAB6767BC7C}"/>
              </a:ext>
            </a:extLst>
          </p:cNvPr>
          <p:cNvSpPr/>
          <p:nvPr/>
        </p:nvSpPr>
        <p:spPr>
          <a:xfrm>
            <a:off x="10717957" y="5470774"/>
            <a:ext cx="1366334" cy="1063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71831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90630F-1DBE-5A42-957E-10CAE590D2AE}"/>
              </a:ext>
            </a:extLst>
          </p:cNvPr>
          <p:cNvSpPr txBox="1">
            <a:spLocks/>
          </p:cNvSpPr>
          <p:nvPr/>
        </p:nvSpPr>
        <p:spPr>
          <a:xfrm>
            <a:off x="-1" y="170748"/>
            <a:ext cx="7529690" cy="1116185"/>
          </a:xfrm>
          <a:prstGeom prst="rect">
            <a:avLst/>
          </a:prstGeom>
          <a:solidFill>
            <a:srgbClr val="8CC63E"/>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Helvetica Light" panose="020B0403020202020204" pitchFamily="34" charset="0"/>
              </a:rPr>
              <a:t>Finding out more about studying Geography </a:t>
            </a:r>
          </a:p>
        </p:txBody>
      </p:sp>
      <p:sp>
        <p:nvSpPr>
          <p:cNvPr id="6" name="Rectangle: Rounded Corners 5">
            <a:hlinkClick r:id="rId2"/>
            <a:extLst>
              <a:ext uri="{FF2B5EF4-FFF2-40B4-BE49-F238E27FC236}">
                <a16:creationId xmlns:a16="http://schemas.microsoft.com/office/drawing/2014/main" id="{DC0B315D-9DCE-2A43-B96C-192360A999ED}"/>
              </a:ext>
            </a:extLst>
          </p:cNvPr>
          <p:cNvSpPr/>
          <p:nvPr/>
        </p:nvSpPr>
        <p:spPr>
          <a:xfrm>
            <a:off x="462989" y="1871133"/>
            <a:ext cx="7140446" cy="4271250"/>
          </a:xfrm>
          <a:prstGeom prst="roundRect">
            <a:avLst/>
          </a:prstGeom>
          <a:solidFill>
            <a:srgbClr val="B9D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latin typeface="Helvetica Light" panose="020B0403020202020204" pitchFamily="34" charset="0"/>
            </a:endParaRPr>
          </a:p>
          <a:p>
            <a:pPr algn="ctr"/>
            <a:endParaRPr lang="en-GB" sz="2400" dirty="0">
              <a:solidFill>
                <a:schemeClr val="tx1"/>
              </a:solidFill>
              <a:latin typeface="Helvetica Light" panose="020B0403020202020204" pitchFamily="34" charset="0"/>
            </a:endParaRPr>
          </a:p>
          <a:p>
            <a:pPr algn="ctr"/>
            <a:r>
              <a:rPr lang="en-GB" sz="2000" dirty="0">
                <a:solidFill>
                  <a:schemeClr val="tx1"/>
                </a:solidFill>
                <a:latin typeface="Helvetica Light" panose="020B0403020202020204" pitchFamily="34" charset="0"/>
              </a:rPr>
              <a:t>Why continue to study Geography? </a:t>
            </a:r>
            <a:r>
              <a:rPr lang="en-GB" sz="2000" dirty="0">
                <a:solidFill>
                  <a:schemeClr val="tx1"/>
                </a:solidFill>
                <a:latin typeface="Helvetica Light" panose="020B0403020202020204" pitchFamily="34" charset="0"/>
                <a:hlinkClick r:id="rId3"/>
              </a:rPr>
              <a:t>https://www.rgs.org/geography/studying-geography-and-careers/</a:t>
            </a:r>
            <a:endParaRPr lang="en-GB" sz="2000" dirty="0">
              <a:solidFill>
                <a:schemeClr val="tx1"/>
              </a:solidFill>
              <a:latin typeface="Helvetica Light" panose="020B0403020202020204" pitchFamily="34" charset="0"/>
            </a:endParaRPr>
          </a:p>
          <a:p>
            <a:pPr algn="ctr"/>
            <a:endParaRPr lang="en-GB" sz="2000" dirty="0">
              <a:solidFill>
                <a:schemeClr val="tx1"/>
              </a:solidFill>
              <a:latin typeface="Helvetica Light" panose="020B0403020202020204" pitchFamily="34" charset="0"/>
            </a:endParaRPr>
          </a:p>
          <a:p>
            <a:pPr algn="ctr"/>
            <a:r>
              <a:rPr lang="en-GB" sz="2000" dirty="0">
                <a:solidFill>
                  <a:schemeClr val="tx1"/>
                </a:solidFill>
                <a:latin typeface="Helvetica Light" panose="020B0403020202020204" pitchFamily="34" charset="0"/>
              </a:rPr>
              <a:t>The importance of studying Geography </a:t>
            </a:r>
            <a:r>
              <a:rPr lang="en-GB" sz="2000" dirty="0">
                <a:solidFill>
                  <a:schemeClr val="tx1"/>
                </a:solidFill>
                <a:latin typeface="Helvetica Light" panose="020B0403020202020204" pitchFamily="34" charset="0"/>
                <a:hlinkClick r:id="rId4"/>
              </a:rPr>
              <a:t>https://www.rgs.org/geography/studying-geography-and-careers/geography-at-university/why-study-geography/</a:t>
            </a:r>
            <a:endParaRPr lang="en-GB" sz="2000" dirty="0">
              <a:solidFill>
                <a:schemeClr val="tx1"/>
              </a:solidFill>
              <a:latin typeface="Helvetica Light" panose="020B0403020202020204" pitchFamily="34" charset="0"/>
            </a:endParaRPr>
          </a:p>
          <a:p>
            <a:pPr algn="ctr"/>
            <a:endParaRPr lang="en-GB" sz="2000" dirty="0">
              <a:solidFill>
                <a:schemeClr val="tx1"/>
              </a:solidFill>
              <a:latin typeface="Helvetica Light" panose="020B0403020202020204" pitchFamily="34" charset="0"/>
            </a:endParaRPr>
          </a:p>
          <a:p>
            <a:pPr algn="ctr"/>
            <a:r>
              <a:rPr lang="en-GB" sz="2000" dirty="0">
                <a:solidFill>
                  <a:schemeClr val="tx1"/>
                </a:solidFill>
                <a:latin typeface="Helvetica Light" panose="020B0403020202020204" pitchFamily="34" charset="0"/>
                <a:hlinkClick r:id="rId5"/>
              </a:rPr>
              <a:t>https://www.thecompleteuniversityguide.co.uk/courses/geography-environmental-science/six-reasons-to-study-geography-environmental-science/</a:t>
            </a:r>
            <a:endParaRPr lang="en-GB" sz="2000" dirty="0">
              <a:solidFill>
                <a:schemeClr val="tx1"/>
              </a:solidFill>
              <a:latin typeface="Helvetica Light" panose="020B0403020202020204" pitchFamily="34" charset="0"/>
            </a:endParaRPr>
          </a:p>
          <a:p>
            <a:pPr algn="ctr"/>
            <a:endParaRPr lang="en-GB" sz="2400" dirty="0">
              <a:solidFill>
                <a:schemeClr val="tx1"/>
              </a:solidFill>
              <a:latin typeface="Helvetica Light" panose="020B0403020202020204" pitchFamily="34" charset="0"/>
            </a:endParaRPr>
          </a:p>
          <a:p>
            <a:pPr algn="ctr"/>
            <a:endParaRPr lang="en-GB" sz="2400" dirty="0">
              <a:solidFill>
                <a:schemeClr val="tx1"/>
              </a:solidFill>
              <a:latin typeface="Helvetica Light" panose="020B0403020202020204" pitchFamily="34" charset="0"/>
            </a:endParaRPr>
          </a:p>
        </p:txBody>
      </p:sp>
      <p:pic>
        <p:nvPicPr>
          <p:cNvPr id="2" name="Picture 1">
            <a:extLst>
              <a:ext uri="{FF2B5EF4-FFF2-40B4-BE49-F238E27FC236}">
                <a16:creationId xmlns:a16="http://schemas.microsoft.com/office/drawing/2014/main" id="{4D0D0C38-5DA5-44D0-B6C3-1DEDEAE9EAAF}"/>
              </a:ext>
            </a:extLst>
          </p:cNvPr>
          <p:cNvPicPr>
            <a:picLocks noChangeAspect="1"/>
          </p:cNvPicPr>
          <p:nvPr/>
        </p:nvPicPr>
        <p:blipFill>
          <a:blip r:embed="rId6"/>
          <a:stretch>
            <a:fillRect/>
          </a:stretch>
        </p:blipFill>
        <p:spPr>
          <a:xfrm>
            <a:off x="7733021" y="-237363"/>
            <a:ext cx="4351270" cy="4729850"/>
          </a:xfrm>
          <a:prstGeom prst="rect">
            <a:avLst/>
          </a:prstGeom>
        </p:spPr>
      </p:pic>
      <p:sp>
        <p:nvSpPr>
          <p:cNvPr id="3" name="Rectangle 2">
            <a:extLst>
              <a:ext uri="{FF2B5EF4-FFF2-40B4-BE49-F238E27FC236}">
                <a16:creationId xmlns:a16="http://schemas.microsoft.com/office/drawing/2014/main" id="{60D7400C-479F-6C07-F8F3-BB4CCA199B50}"/>
              </a:ext>
            </a:extLst>
          </p:cNvPr>
          <p:cNvSpPr/>
          <p:nvPr/>
        </p:nvSpPr>
        <p:spPr>
          <a:xfrm>
            <a:off x="10717957" y="5480201"/>
            <a:ext cx="1366334" cy="1063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7942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CA5DC-50A9-45E2-A637-E4F718B9ACC3}"/>
              </a:ext>
            </a:extLst>
          </p:cNvPr>
          <p:cNvSpPr>
            <a:spLocks noGrp="1"/>
          </p:cNvSpPr>
          <p:nvPr>
            <p:ph type="title"/>
          </p:nvPr>
        </p:nvSpPr>
        <p:spPr>
          <a:xfrm>
            <a:off x="-1" y="173214"/>
            <a:ext cx="7078133" cy="1692794"/>
          </a:xfrm>
          <a:solidFill>
            <a:srgbClr val="8CC63E"/>
          </a:solidFill>
        </p:spPr>
        <p:txBody>
          <a:bodyPr>
            <a:normAutofit/>
          </a:bodyPr>
          <a:lstStyle/>
          <a:p>
            <a:r>
              <a:rPr lang="en-GB" sz="3700" b="1" dirty="0">
                <a:solidFill>
                  <a:schemeClr val="bg1"/>
                </a:solidFill>
                <a:latin typeface="Helvetica Light" panose="020B0403020202020204" pitchFamily="34" charset="0"/>
              </a:rPr>
              <a:t>Geography </a:t>
            </a:r>
            <a:r>
              <a:rPr lang="en-GB" sz="3700" dirty="0">
                <a:solidFill>
                  <a:schemeClr val="bg1"/>
                </a:solidFill>
                <a:latin typeface="Helvetica Light" panose="020B0403020202020204" pitchFamily="34" charset="0"/>
              </a:rPr>
              <a:t>- bringing you closer   </a:t>
            </a:r>
            <a:br>
              <a:rPr lang="en-GB" sz="3700" dirty="0">
                <a:solidFill>
                  <a:schemeClr val="bg1"/>
                </a:solidFill>
                <a:latin typeface="Helvetica Light" panose="020B0403020202020204" pitchFamily="34" charset="0"/>
              </a:rPr>
            </a:br>
            <a:r>
              <a:rPr lang="en-GB" sz="3700" dirty="0">
                <a:solidFill>
                  <a:schemeClr val="bg1"/>
                </a:solidFill>
                <a:latin typeface="Helvetica Light" panose="020B0403020202020204" pitchFamily="34" charset="0"/>
              </a:rPr>
              <a:t> together</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31FAC80-2210-4191-866B-086DFAE838E5}"/>
              </a:ext>
            </a:extLst>
          </p:cNvPr>
          <p:cNvSpPr>
            <a:spLocks noGrp="1"/>
          </p:cNvSpPr>
          <p:nvPr>
            <p:ph idx="1"/>
          </p:nvPr>
        </p:nvSpPr>
        <p:spPr>
          <a:xfrm>
            <a:off x="452121" y="2119217"/>
            <a:ext cx="5508411" cy="4084284"/>
          </a:xfrm>
          <a:solidFill>
            <a:schemeClr val="bg1"/>
          </a:solidFill>
        </p:spPr>
        <p:txBody>
          <a:bodyPr>
            <a:noAutofit/>
          </a:bodyPr>
          <a:lstStyle/>
          <a:p>
            <a:r>
              <a:rPr lang="en-GB" sz="2600" dirty="0">
                <a:latin typeface="Helvetica Light" panose="020B0403020202020204" pitchFamily="34" charset="0"/>
              </a:rPr>
              <a:t>Within </a:t>
            </a:r>
            <a:r>
              <a:rPr lang="en-GB" sz="2600" b="1" dirty="0">
                <a:latin typeface="Helvetica Light" panose="020B0403020202020204" pitchFamily="34" charset="0"/>
              </a:rPr>
              <a:t>1 minute </a:t>
            </a:r>
            <a:r>
              <a:rPr lang="en-GB" sz="2600" dirty="0">
                <a:latin typeface="Helvetica Light" panose="020B0403020202020204" pitchFamily="34" charset="0"/>
              </a:rPr>
              <a:t>you could find what's going on in the world!</a:t>
            </a:r>
          </a:p>
          <a:p>
            <a:r>
              <a:rPr lang="en-GB" sz="2600" b="1" dirty="0">
                <a:latin typeface="Helvetica Light" panose="020B0403020202020204" pitchFamily="34" charset="0"/>
              </a:rPr>
              <a:t>Give it a go</a:t>
            </a:r>
            <a:r>
              <a:rPr lang="en-GB" sz="2600" dirty="0">
                <a:latin typeface="Helvetica Light" panose="020B0403020202020204" pitchFamily="34" charset="0"/>
              </a:rPr>
              <a:t>… come up with five stories from around the world!</a:t>
            </a:r>
          </a:p>
          <a:p>
            <a:r>
              <a:rPr lang="en-GB" sz="2600" b="1" dirty="0">
                <a:latin typeface="Helvetica Light" panose="020B0403020202020204" pitchFamily="34" charset="0"/>
              </a:rPr>
              <a:t>Social Media </a:t>
            </a:r>
            <a:r>
              <a:rPr lang="en-GB" sz="2600" dirty="0">
                <a:latin typeface="Helvetica Light" panose="020B0403020202020204" pitchFamily="34" charset="0"/>
              </a:rPr>
              <a:t>on your phones allows you to see what's happening 24 hours 7 days a week</a:t>
            </a:r>
          </a:p>
          <a:p>
            <a:r>
              <a:rPr lang="en-GB" sz="2600" dirty="0">
                <a:latin typeface="Helvetica Light" panose="020B0403020202020204" pitchFamily="34" charset="0"/>
              </a:rPr>
              <a:t>That also makes </a:t>
            </a:r>
            <a:r>
              <a:rPr lang="en-GB" sz="2600" b="1" dirty="0">
                <a:latin typeface="Helvetica Light" panose="020B0403020202020204" pitchFamily="34" charset="0"/>
              </a:rPr>
              <a:t>you contactable at all times too</a:t>
            </a:r>
            <a:r>
              <a:rPr lang="en-GB" sz="2600" dirty="0">
                <a:latin typeface="Helvetica Light" panose="020B0403020202020204" pitchFamily="34" charset="0"/>
              </a:rPr>
              <a:t>! Not always a good thing!</a:t>
            </a:r>
          </a:p>
        </p:txBody>
      </p:sp>
      <p:pic>
        <p:nvPicPr>
          <p:cNvPr id="7" name="Picture 6" descr="A picture containing bottle, sitting, satellite, indoor&#10;&#10;Description automatically generated">
            <a:extLst>
              <a:ext uri="{FF2B5EF4-FFF2-40B4-BE49-F238E27FC236}">
                <a16:creationId xmlns:a16="http://schemas.microsoft.com/office/drawing/2014/main" id="{9E16A4FD-D399-43C9-B7C9-F86C798648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4682" y="-79995"/>
            <a:ext cx="5227318" cy="557592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descr="A picture containing monitor, screen, television, electronics&#10;&#10;Description automatically generated">
            <a:extLst>
              <a:ext uri="{FF2B5EF4-FFF2-40B4-BE49-F238E27FC236}">
                <a16:creationId xmlns:a16="http://schemas.microsoft.com/office/drawing/2014/main" id="{85B800D5-5752-46FA-B16C-79C37061DD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745" y="3682584"/>
            <a:ext cx="3610477" cy="261881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15C66670-E75D-FBAB-8DDE-BCBDD8E44D9C}"/>
              </a:ext>
            </a:extLst>
          </p:cNvPr>
          <p:cNvSpPr/>
          <p:nvPr/>
        </p:nvSpPr>
        <p:spPr>
          <a:xfrm>
            <a:off x="10717956" y="5495925"/>
            <a:ext cx="1474023" cy="10477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30544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6DE0A5-BFD2-4FD5-B131-D3929DBBF7B5}"/>
              </a:ext>
            </a:extLst>
          </p:cNvPr>
          <p:cNvSpPr>
            <a:spLocks noGrp="1"/>
          </p:cNvSpPr>
          <p:nvPr>
            <p:ph type="title"/>
          </p:nvPr>
        </p:nvSpPr>
        <p:spPr>
          <a:xfrm>
            <a:off x="3360615" y="2907301"/>
            <a:ext cx="5470769" cy="866386"/>
          </a:xfrm>
          <a:solidFill>
            <a:srgbClr val="8CC63E"/>
          </a:solidFill>
        </p:spPr>
        <p:txBody>
          <a:bodyPr vert="horz" lIns="91440" tIns="45720" rIns="91440" bIns="45720" rtlCol="0" anchor="ctr">
            <a:normAutofit fontScale="90000"/>
          </a:bodyPr>
          <a:lstStyle/>
          <a:p>
            <a:pPr algn="ctr"/>
            <a:r>
              <a:rPr lang="en-US" sz="6000" dirty="0">
                <a:latin typeface="Helvetica Light" panose="020B0403020202020204" pitchFamily="34" charset="0"/>
              </a:rPr>
              <a:t>Global Village</a:t>
            </a:r>
          </a:p>
        </p:txBody>
      </p:sp>
      <p:sp>
        <p:nvSpPr>
          <p:cNvPr id="16" name="TextBox 15">
            <a:extLst>
              <a:ext uri="{FF2B5EF4-FFF2-40B4-BE49-F238E27FC236}">
                <a16:creationId xmlns:a16="http://schemas.microsoft.com/office/drawing/2014/main" id="{5D036E2A-57F1-4481-B467-2E607F6B8A2A}"/>
              </a:ext>
            </a:extLst>
          </p:cNvPr>
          <p:cNvSpPr txBox="1"/>
          <p:nvPr/>
        </p:nvSpPr>
        <p:spPr>
          <a:xfrm>
            <a:off x="3219893" y="4065726"/>
            <a:ext cx="6416476" cy="2308324"/>
          </a:xfrm>
          <a:prstGeom prst="rect">
            <a:avLst/>
          </a:prstGeom>
          <a:noFill/>
        </p:spPr>
        <p:txBody>
          <a:bodyPr wrap="square" rtlCol="0">
            <a:spAutoFit/>
          </a:bodyPr>
          <a:lstStyle/>
          <a:p>
            <a:pPr algn="ctr"/>
            <a:r>
              <a:rPr lang="en-GB" sz="2400" dirty="0">
                <a:solidFill>
                  <a:schemeClr val="bg1"/>
                </a:solidFill>
                <a:latin typeface="Helvetica Light" panose="020B0403020202020204" pitchFamily="34" charset="0"/>
              </a:rPr>
              <a:t>The idea that the </a:t>
            </a:r>
            <a:r>
              <a:rPr lang="en-GB" sz="2400" b="1" dirty="0">
                <a:solidFill>
                  <a:schemeClr val="bg1"/>
                </a:solidFill>
                <a:latin typeface="Helvetica Light" panose="020B0403020202020204" pitchFamily="34" charset="0"/>
              </a:rPr>
              <a:t>whole world is connected</a:t>
            </a:r>
            <a:r>
              <a:rPr lang="en-GB" sz="2400" dirty="0">
                <a:solidFill>
                  <a:schemeClr val="bg1"/>
                </a:solidFill>
                <a:latin typeface="Helvetica Light" panose="020B0403020202020204" pitchFamily="34" charset="0"/>
              </a:rPr>
              <a:t>. </a:t>
            </a:r>
          </a:p>
          <a:p>
            <a:pPr algn="ctr"/>
            <a:r>
              <a:rPr lang="en-GB" sz="2400" dirty="0">
                <a:solidFill>
                  <a:schemeClr val="bg1"/>
                </a:solidFill>
                <a:latin typeface="Helvetica Light" panose="020B0403020202020204" pitchFamily="34" charset="0"/>
              </a:rPr>
              <a:t>It allows people to know about the issues and events in other countries throughout the world! </a:t>
            </a:r>
          </a:p>
          <a:p>
            <a:pPr algn="ctr"/>
            <a:r>
              <a:rPr lang="en-GB" sz="2400" dirty="0">
                <a:solidFill>
                  <a:schemeClr val="bg1"/>
                </a:solidFill>
                <a:latin typeface="Helvetica Light" panose="020B0403020202020204" pitchFamily="34" charset="0"/>
              </a:rPr>
              <a:t>Due to growing technology… the world is getting smaller </a:t>
            </a:r>
          </a:p>
        </p:txBody>
      </p:sp>
      <p:pic>
        <p:nvPicPr>
          <p:cNvPr id="18" name="Picture 17" descr="A group of people posing for the camera&#10;&#10;Description automatically generated">
            <a:extLst>
              <a:ext uri="{FF2B5EF4-FFF2-40B4-BE49-F238E27FC236}">
                <a16:creationId xmlns:a16="http://schemas.microsoft.com/office/drawing/2014/main" id="{C8AACD46-0BA3-4CDF-B95D-37B340E00C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3053" y="33128"/>
            <a:ext cx="4141922" cy="276128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2D8FA13-46DB-87FC-C49B-37EAAEB85473}"/>
              </a:ext>
            </a:extLst>
          </p:cNvPr>
          <p:cNvSpPr/>
          <p:nvPr/>
        </p:nvSpPr>
        <p:spPr>
          <a:xfrm>
            <a:off x="10717956" y="5470774"/>
            <a:ext cx="1474023" cy="1063487"/>
          </a:xfrm>
          <a:prstGeom prst="rect">
            <a:avLst/>
          </a:prstGeom>
          <a:solidFill>
            <a:srgbClr val="3F3F3F"/>
          </a:solidFill>
          <a:ln>
            <a:solidFill>
              <a:srgbClr val="3F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283938313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lose up of a piece of paper&#10;&#10;Description automatically generated">
            <a:extLst>
              <a:ext uri="{FF2B5EF4-FFF2-40B4-BE49-F238E27FC236}">
                <a16:creationId xmlns:a16="http://schemas.microsoft.com/office/drawing/2014/main" id="{1B8E8A53-944E-4DF8-BC81-69E202322C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5" name="TextBox 14">
            <a:extLst>
              <a:ext uri="{FF2B5EF4-FFF2-40B4-BE49-F238E27FC236}">
                <a16:creationId xmlns:a16="http://schemas.microsoft.com/office/drawing/2014/main" id="{4DF12C02-9339-4667-8AE4-7CAB7C1BFE37}"/>
              </a:ext>
            </a:extLst>
          </p:cNvPr>
          <p:cNvSpPr txBox="1"/>
          <p:nvPr/>
        </p:nvSpPr>
        <p:spPr>
          <a:xfrm>
            <a:off x="6453961" y="865131"/>
            <a:ext cx="5531209" cy="4401205"/>
          </a:xfrm>
          <a:prstGeom prst="rect">
            <a:avLst/>
          </a:prstGeom>
          <a:noFill/>
        </p:spPr>
        <p:txBody>
          <a:bodyPr wrap="square" rtlCol="0">
            <a:spAutoFit/>
          </a:bodyPr>
          <a:lstStyle/>
          <a:p>
            <a:pPr algn="ctr"/>
            <a:r>
              <a:rPr lang="en-GB" sz="2800" dirty="0">
                <a:latin typeface="Helvetica Light" panose="020B0403020202020204" pitchFamily="34" charset="0"/>
              </a:rPr>
              <a:t>“The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p:txBody>
      </p:sp>
      <p:sp>
        <p:nvSpPr>
          <p:cNvPr id="16" name="TextBox 15">
            <a:extLst>
              <a:ext uri="{FF2B5EF4-FFF2-40B4-BE49-F238E27FC236}">
                <a16:creationId xmlns:a16="http://schemas.microsoft.com/office/drawing/2014/main" id="{1B4A4B7B-B97B-4F04-BA28-AEE9E6681F92}"/>
              </a:ext>
            </a:extLst>
          </p:cNvPr>
          <p:cNvSpPr txBox="1"/>
          <p:nvPr/>
        </p:nvSpPr>
        <p:spPr>
          <a:xfrm>
            <a:off x="7804297" y="5697223"/>
            <a:ext cx="2519916" cy="461665"/>
          </a:xfrm>
          <a:prstGeom prst="rect">
            <a:avLst/>
          </a:prstGeom>
          <a:noFill/>
        </p:spPr>
        <p:txBody>
          <a:bodyPr wrap="square" rtlCol="0">
            <a:spAutoFit/>
          </a:bodyPr>
          <a:lstStyle/>
          <a:p>
            <a:r>
              <a:rPr lang="en-GB" sz="2400" b="1" dirty="0">
                <a:latin typeface="Helvetica Light" panose="020B0403020202020204" pitchFamily="34" charset="0"/>
              </a:rPr>
              <a:t>Barack Obama</a:t>
            </a:r>
          </a:p>
        </p:txBody>
      </p:sp>
      <p:sp>
        <p:nvSpPr>
          <p:cNvPr id="2" name="Title 1">
            <a:extLst>
              <a:ext uri="{FF2B5EF4-FFF2-40B4-BE49-F238E27FC236}">
                <a16:creationId xmlns:a16="http://schemas.microsoft.com/office/drawing/2014/main" id="{A802EB16-566A-4A14-B8A3-1CB258A5F0BB}"/>
              </a:ext>
            </a:extLst>
          </p:cNvPr>
          <p:cNvSpPr>
            <a:spLocks noGrp="1"/>
          </p:cNvSpPr>
          <p:nvPr>
            <p:ph type="title"/>
          </p:nvPr>
        </p:nvSpPr>
        <p:spPr>
          <a:xfrm>
            <a:off x="0" y="369595"/>
            <a:ext cx="6662057" cy="675241"/>
          </a:xfrm>
          <a:solidFill>
            <a:srgbClr val="8CC63E"/>
          </a:solidFill>
        </p:spPr>
        <p:txBody>
          <a:bodyPr vert="horz" lIns="91440" tIns="45720" rIns="91440" bIns="45720" rtlCol="0" anchor="b">
            <a:normAutofit fontScale="90000"/>
          </a:bodyPr>
          <a:lstStyle/>
          <a:p>
            <a:pPr algn="ctr"/>
            <a:r>
              <a:rPr lang="en-US" sz="4000" dirty="0">
                <a:latin typeface="Helvetica Light" panose="020B0403020202020204" pitchFamily="34" charset="0"/>
              </a:rPr>
              <a:t>Where will Geography take you? </a:t>
            </a:r>
          </a:p>
        </p:txBody>
      </p:sp>
      <p:sp>
        <p:nvSpPr>
          <p:cNvPr id="3" name="Rectangle 2">
            <a:extLst>
              <a:ext uri="{FF2B5EF4-FFF2-40B4-BE49-F238E27FC236}">
                <a16:creationId xmlns:a16="http://schemas.microsoft.com/office/drawing/2014/main" id="{FCD7972B-A931-53A4-768D-BC5A57F93EFB}"/>
              </a:ext>
            </a:extLst>
          </p:cNvPr>
          <p:cNvSpPr/>
          <p:nvPr/>
        </p:nvSpPr>
        <p:spPr>
          <a:xfrm>
            <a:off x="10717956" y="5480201"/>
            <a:ext cx="1474023" cy="1063487"/>
          </a:xfrm>
          <a:prstGeom prst="rect">
            <a:avLst/>
          </a:prstGeom>
          <a:solidFill>
            <a:srgbClr val="3F3F3F"/>
          </a:solidFill>
          <a:ln>
            <a:solidFill>
              <a:srgbClr val="3F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33520942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F76419-9830-4E68-A45B-99C1097DB00E}"/>
              </a:ext>
            </a:extLst>
          </p:cNvPr>
          <p:cNvPicPr>
            <a:picLocks noChangeAspect="1"/>
          </p:cNvPicPr>
          <p:nvPr/>
        </p:nvPicPr>
        <p:blipFill>
          <a:blip r:embed="rId2"/>
          <a:stretch>
            <a:fillRect/>
          </a:stretch>
        </p:blipFill>
        <p:spPr>
          <a:xfrm>
            <a:off x="10297435" y="5517965"/>
            <a:ext cx="1894565" cy="1065693"/>
          </a:xfrm>
          <a:prstGeom prst="rect">
            <a:avLst/>
          </a:prstGeom>
        </p:spPr>
      </p:pic>
      <p:sp>
        <p:nvSpPr>
          <p:cNvPr id="16" name="TextBox 15">
            <a:extLst>
              <a:ext uri="{FF2B5EF4-FFF2-40B4-BE49-F238E27FC236}">
                <a16:creationId xmlns:a16="http://schemas.microsoft.com/office/drawing/2014/main" id="{EE1BC271-082F-4D19-8C1C-2ABA4DA4A94C}"/>
              </a:ext>
            </a:extLst>
          </p:cNvPr>
          <p:cNvSpPr txBox="1"/>
          <p:nvPr/>
        </p:nvSpPr>
        <p:spPr>
          <a:xfrm>
            <a:off x="656123" y="1742797"/>
            <a:ext cx="4920588" cy="2554545"/>
          </a:xfrm>
          <a:prstGeom prst="rect">
            <a:avLst/>
          </a:prstGeom>
          <a:solidFill>
            <a:srgbClr val="515352"/>
          </a:solidFill>
          <a:ln>
            <a:solidFill>
              <a:srgbClr val="92D050"/>
            </a:solidFill>
          </a:ln>
        </p:spPr>
        <p:txBody>
          <a:bodyPr wrap="square" rtlCol="0">
            <a:spAutoFit/>
          </a:bodyPr>
          <a:lstStyle/>
          <a:p>
            <a:pPr algn="ctr"/>
            <a:r>
              <a:rPr lang="en-GB" sz="3200" dirty="0">
                <a:solidFill>
                  <a:schemeClr val="bg1"/>
                </a:solidFill>
                <a:latin typeface="Helvetica Light" panose="020B0403020202020204" pitchFamily="34" charset="0"/>
              </a:rPr>
              <a:t>You get to learn about physical systems that affect everyday life (e.g. water cycles, climate change, coastal erosion)</a:t>
            </a:r>
          </a:p>
        </p:txBody>
      </p:sp>
      <p:pic>
        <p:nvPicPr>
          <p:cNvPr id="17" name="Picture 16" descr="A waterfall into a body of water&#10;&#10;Description automatically generated">
            <a:extLst>
              <a:ext uri="{FF2B5EF4-FFF2-40B4-BE49-F238E27FC236}">
                <a16:creationId xmlns:a16="http://schemas.microsoft.com/office/drawing/2014/main" id="{5AEA1907-D69B-4E1A-8896-1ACDB2D2EF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3655" y="1367063"/>
            <a:ext cx="4572000" cy="3048000"/>
          </a:xfrm>
          <a:prstGeom prst="rect">
            <a:avLst/>
          </a:prstGeom>
          <a:ln>
            <a:noFill/>
          </a:ln>
          <a:effectLst>
            <a:outerShdw blurRad="292100" dist="139700" dir="2700000" algn="tl" rotWithShape="0">
              <a:srgbClr val="333333">
                <a:alpha val="65000"/>
              </a:srgbClr>
            </a:outerShdw>
          </a:effectLst>
        </p:spPr>
      </p:pic>
      <p:pic>
        <p:nvPicPr>
          <p:cNvPr id="18" name="Picture 17" descr="A body of water&#10;&#10;Description automatically generated">
            <a:extLst>
              <a:ext uri="{FF2B5EF4-FFF2-40B4-BE49-F238E27FC236}">
                <a16:creationId xmlns:a16="http://schemas.microsoft.com/office/drawing/2014/main" id="{D2C1F088-F368-4D2B-A350-4FD29545F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8344" y="3982800"/>
            <a:ext cx="4427737" cy="248445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E7AB4CA9-2142-4382-8EE2-6B11E8077E61}"/>
              </a:ext>
            </a:extLst>
          </p:cNvPr>
          <p:cNvSpPr/>
          <p:nvPr/>
        </p:nvSpPr>
        <p:spPr>
          <a:xfrm rot="20611514">
            <a:off x="1570500" y="5056632"/>
            <a:ext cx="3570209" cy="923330"/>
          </a:xfrm>
          <a:prstGeom prst="rect">
            <a:avLst/>
          </a:prstGeom>
          <a:noFill/>
        </p:spPr>
        <p:txBody>
          <a:bodyPr wrap="none" lIns="91440" tIns="45720" rIns="91440" bIns="45720">
            <a:spAutoFit/>
          </a:bodyPr>
          <a:lstStyle/>
          <a:p>
            <a:pPr algn="ctr"/>
            <a:r>
              <a:rPr lang="en-US" sz="540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Resilience </a:t>
            </a:r>
            <a:endParaRPr lang="en-US" sz="54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endParaRPr>
          </a:p>
        </p:txBody>
      </p:sp>
      <p:sp>
        <p:nvSpPr>
          <p:cNvPr id="2" name="Title 1">
            <a:extLst>
              <a:ext uri="{FF2B5EF4-FFF2-40B4-BE49-F238E27FC236}">
                <a16:creationId xmlns:a16="http://schemas.microsoft.com/office/drawing/2014/main" id="{A802EB16-566A-4A14-B8A3-1CB258A5F0BB}"/>
              </a:ext>
            </a:extLst>
          </p:cNvPr>
          <p:cNvSpPr>
            <a:spLocks noGrp="1"/>
          </p:cNvSpPr>
          <p:nvPr>
            <p:ph type="title"/>
          </p:nvPr>
        </p:nvSpPr>
        <p:spPr>
          <a:xfrm>
            <a:off x="0" y="253534"/>
            <a:ext cx="7419331" cy="716189"/>
          </a:xfrm>
          <a:solidFill>
            <a:srgbClr val="8CC63E"/>
          </a:solidFill>
        </p:spPr>
        <p:txBody>
          <a:bodyPr>
            <a:normAutofit/>
          </a:bodyPr>
          <a:lstStyle/>
          <a:p>
            <a:r>
              <a:rPr lang="en-GB" dirty="0">
                <a:solidFill>
                  <a:schemeClr val="bg1"/>
                </a:solidFill>
                <a:latin typeface="Helvetica Light" panose="020B0403020202020204" pitchFamily="34" charset="0"/>
              </a:rPr>
              <a:t>Why Geography is essential</a:t>
            </a:r>
          </a:p>
        </p:txBody>
      </p:sp>
    </p:spTree>
    <p:extLst>
      <p:ext uri="{BB962C8B-B14F-4D97-AF65-F5344CB8AC3E}">
        <p14:creationId xmlns:p14="http://schemas.microsoft.com/office/powerpoint/2010/main" val="283110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arrow city street&#10;&#10;Description automatically generated">
            <a:extLst>
              <a:ext uri="{FF2B5EF4-FFF2-40B4-BE49-F238E27FC236}">
                <a16:creationId xmlns:a16="http://schemas.microsoft.com/office/drawing/2014/main" id="{EDBDF526-4F58-41DB-A49D-0DA791432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755" y="-1"/>
            <a:ext cx="4425245" cy="6637867"/>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EE1BC271-082F-4D19-8C1C-2ABA4DA4A94C}"/>
              </a:ext>
            </a:extLst>
          </p:cNvPr>
          <p:cNvSpPr txBox="1"/>
          <p:nvPr/>
        </p:nvSpPr>
        <p:spPr>
          <a:xfrm>
            <a:off x="563179" y="1492032"/>
            <a:ext cx="4338084" cy="3108543"/>
          </a:xfrm>
          <a:prstGeom prst="rect">
            <a:avLst/>
          </a:prstGeom>
          <a:solidFill>
            <a:srgbClr val="515352"/>
          </a:solidFill>
          <a:ln>
            <a:solidFill>
              <a:srgbClr val="92D050"/>
            </a:solidFill>
          </a:ln>
        </p:spPr>
        <p:txBody>
          <a:bodyPr wrap="square" rtlCol="0">
            <a:spAutoFit/>
          </a:bodyPr>
          <a:lstStyle/>
          <a:p>
            <a:pPr algn="ctr"/>
            <a:r>
              <a:rPr lang="en-GB" sz="2800" dirty="0">
                <a:solidFill>
                  <a:schemeClr val="bg1"/>
                </a:solidFill>
                <a:latin typeface="Helvetica Light" panose="020B0403020202020204" pitchFamily="34" charset="0"/>
              </a:rPr>
              <a:t>Learning the location of places and the characteristics of those places in order to function more effectively in our increasingly interdependent world</a:t>
            </a:r>
          </a:p>
        </p:txBody>
      </p:sp>
      <p:pic>
        <p:nvPicPr>
          <p:cNvPr id="6" name="Picture 5" descr="A close up of a map&#10;&#10;Description automatically generated">
            <a:extLst>
              <a:ext uri="{FF2B5EF4-FFF2-40B4-BE49-F238E27FC236}">
                <a16:creationId xmlns:a16="http://schemas.microsoft.com/office/drawing/2014/main" id="{8923AFA8-C3F1-4196-8892-5F66C78F79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3375" y="1492032"/>
            <a:ext cx="4264351" cy="2842901"/>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96CD6FE4-078B-4EE9-964E-8A3D6817D0A8}"/>
              </a:ext>
            </a:extLst>
          </p:cNvPr>
          <p:cNvSpPr/>
          <p:nvPr/>
        </p:nvSpPr>
        <p:spPr>
          <a:xfrm rot="21164997">
            <a:off x="2829297" y="5024734"/>
            <a:ext cx="4724370" cy="923330"/>
          </a:xfrm>
          <a:prstGeom prst="rect">
            <a:avLst/>
          </a:prstGeom>
          <a:solidFill>
            <a:schemeClr val="bg1"/>
          </a:solidFill>
        </p:spPr>
        <p:txBody>
          <a:bodyPr wrap="none" lIns="91440" tIns="45720" rIns="91440" bIns="45720">
            <a:spAutoFit/>
          </a:bodyPr>
          <a:lstStyle/>
          <a:p>
            <a:pPr algn="ctr"/>
            <a:r>
              <a:rPr lang="en-US" sz="54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Independence</a:t>
            </a:r>
          </a:p>
        </p:txBody>
      </p:sp>
      <p:sp>
        <p:nvSpPr>
          <p:cNvPr id="9" name="Title 1">
            <a:extLst>
              <a:ext uri="{FF2B5EF4-FFF2-40B4-BE49-F238E27FC236}">
                <a16:creationId xmlns:a16="http://schemas.microsoft.com/office/drawing/2014/main" id="{C98E748D-5EFC-524B-97E1-DF9890AACD64}"/>
              </a:ext>
            </a:extLst>
          </p:cNvPr>
          <p:cNvSpPr>
            <a:spLocks noGrp="1"/>
          </p:cNvSpPr>
          <p:nvPr>
            <p:ph type="title"/>
          </p:nvPr>
        </p:nvSpPr>
        <p:spPr>
          <a:xfrm>
            <a:off x="0" y="253534"/>
            <a:ext cx="7419331" cy="716189"/>
          </a:xfrm>
          <a:solidFill>
            <a:srgbClr val="8CC63E"/>
          </a:solidFill>
        </p:spPr>
        <p:txBody>
          <a:bodyPr>
            <a:normAutofit/>
          </a:bodyPr>
          <a:lstStyle/>
          <a:p>
            <a:r>
              <a:rPr lang="en-GB" dirty="0">
                <a:solidFill>
                  <a:schemeClr val="bg1"/>
                </a:solidFill>
                <a:latin typeface="Helvetica Light" panose="020B0403020202020204" pitchFamily="34" charset="0"/>
              </a:rPr>
              <a:t>Why Geography is essential</a:t>
            </a:r>
          </a:p>
        </p:txBody>
      </p:sp>
    </p:spTree>
    <p:extLst>
      <p:ext uri="{BB962C8B-B14F-4D97-AF65-F5344CB8AC3E}">
        <p14:creationId xmlns:p14="http://schemas.microsoft.com/office/powerpoint/2010/main" val="3075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E1BC271-082F-4D19-8C1C-2ABA4DA4A94C}"/>
              </a:ext>
            </a:extLst>
          </p:cNvPr>
          <p:cNvSpPr txBox="1"/>
          <p:nvPr/>
        </p:nvSpPr>
        <p:spPr>
          <a:xfrm>
            <a:off x="346460" y="1215524"/>
            <a:ext cx="4338084" cy="4031873"/>
          </a:xfrm>
          <a:prstGeom prst="rect">
            <a:avLst/>
          </a:prstGeom>
          <a:solidFill>
            <a:srgbClr val="515352"/>
          </a:solidFill>
          <a:ln>
            <a:solidFill>
              <a:srgbClr val="92D050"/>
            </a:solidFill>
          </a:ln>
        </p:spPr>
        <p:txBody>
          <a:bodyPr wrap="square" rtlCol="0">
            <a:spAutoFit/>
          </a:bodyPr>
          <a:lstStyle/>
          <a:p>
            <a:pPr algn="ctr"/>
            <a:r>
              <a:rPr lang="en-GB" sz="3200" dirty="0">
                <a:solidFill>
                  <a:schemeClr val="bg1"/>
                </a:solidFill>
                <a:latin typeface="Helvetica Light" panose="020B0403020202020204" pitchFamily="34" charset="0"/>
              </a:rPr>
              <a:t>You will be able to make sensible judgements about matters involving relationships between the physical environment and society</a:t>
            </a:r>
          </a:p>
        </p:txBody>
      </p:sp>
      <p:pic>
        <p:nvPicPr>
          <p:cNvPr id="5" name="Picture 4" descr="A close up of a fence&#10;&#10;Description automatically generated">
            <a:extLst>
              <a:ext uri="{FF2B5EF4-FFF2-40B4-BE49-F238E27FC236}">
                <a16:creationId xmlns:a16="http://schemas.microsoft.com/office/drawing/2014/main" id="{F95A059C-E282-4F8E-A23E-41163F48A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7647" y="1215524"/>
            <a:ext cx="6267893" cy="417859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6A592BC-3BDB-48A9-A44B-EC3F275908EC}"/>
              </a:ext>
            </a:extLst>
          </p:cNvPr>
          <p:cNvSpPr/>
          <p:nvPr/>
        </p:nvSpPr>
        <p:spPr>
          <a:xfrm rot="20981721">
            <a:off x="1945157" y="5557326"/>
            <a:ext cx="3529015" cy="707886"/>
          </a:xfrm>
          <a:prstGeom prst="rect">
            <a:avLst/>
          </a:prstGeom>
          <a:solidFill>
            <a:schemeClr val="bg1"/>
          </a:solidFill>
        </p:spPr>
        <p:txBody>
          <a:bodyPr wrap="square" lIns="91440" tIns="45720" rIns="91440" bIns="45720">
            <a:spAutoFit/>
          </a:bodyPr>
          <a:lstStyle/>
          <a:p>
            <a:pPr algn="ctr"/>
            <a:r>
              <a:rPr lang="en-US" sz="40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Initiative</a:t>
            </a:r>
          </a:p>
        </p:txBody>
      </p:sp>
      <p:sp>
        <p:nvSpPr>
          <p:cNvPr id="8" name="Title 1">
            <a:extLst>
              <a:ext uri="{FF2B5EF4-FFF2-40B4-BE49-F238E27FC236}">
                <a16:creationId xmlns:a16="http://schemas.microsoft.com/office/drawing/2014/main" id="{CB107DD8-CAC0-414F-974E-A9450DD07070}"/>
              </a:ext>
            </a:extLst>
          </p:cNvPr>
          <p:cNvSpPr>
            <a:spLocks noGrp="1"/>
          </p:cNvSpPr>
          <p:nvPr>
            <p:ph type="title"/>
          </p:nvPr>
        </p:nvSpPr>
        <p:spPr>
          <a:xfrm>
            <a:off x="0" y="253534"/>
            <a:ext cx="7419331" cy="716189"/>
          </a:xfrm>
          <a:solidFill>
            <a:srgbClr val="8CC63E"/>
          </a:solidFill>
        </p:spPr>
        <p:txBody>
          <a:bodyPr>
            <a:normAutofit/>
          </a:bodyPr>
          <a:lstStyle/>
          <a:p>
            <a:r>
              <a:rPr lang="en-GB" dirty="0">
                <a:solidFill>
                  <a:schemeClr val="bg1"/>
                </a:solidFill>
                <a:latin typeface="Helvetica Light" panose="020B0403020202020204" pitchFamily="34" charset="0"/>
              </a:rPr>
              <a:t>Why Geography is essential</a:t>
            </a:r>
          </a:p>
        </p:txBody>
      </p:sp>
      <p:sp>
        <p:nvSpPr>
          <p:cNvPr id="2" name="Rectangle 1">
            <a:extLst>
              <a:ext uri="{FF2B5EF4-FFF2-40B4-BE49-F238E27FC236}">
                <a16:creationId xmlns:a16="http://schemas.microsoft.com/office/drawing/2014/main" id="{23705072-0038-3587-015F-010EF4549D12}"/>
              </a:ext>
            </a:extLst>
          </p:cNvPr>
          <p:cNvSpPr/>
          <p:nvPr/>
        </p:nvSpPr>
        <p:spPr>
          <a:xfrm>
            <a:off x="5213023" y="5639920"/>
            <a:ext cx="6871268" cy="903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1090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E1BC271-082F-4D19-8C1C-2ABA4DA4A94C}"/>
              </a:ext>
            </a:extLst>
          </p:cNvPr>
          <p:cNvSpPr txBox="1"/>
          <p:nvPr/>
        </p:nvSpPr>
        <p:spPr>
          <a:xfrm>
            <a:off x="414322" y="1842816"/>
            <a:ext cx="4914191" cy="2308324"/>
          </a:xfrm>
          <a:prstGeom prst="rect">
            <a:avLst/>
          </a:prstGeom>
          <a:solidFill>
            <a:srgbClr val="515352"/>
          </a:solidFill>
          <a:ln>
            <a:solidFill>
              <a:srgbClr val="92D050"/>
            </a:solidFill>
          </a:ln>
        </p:spPr>
        <p:txBody>
          <a:bodyPr wrap="square" rtlCol="0">
            <a:spAutoFit/>
          </a:bodyPr>
          <a:lstStyle/>
          <a:p>
            <a:pPr algn="ctr"/>
            <a:r>
              <a:rPr lang="en-GB" sz="3600" dirty="0">
                <a:solidFill>
                  <a:schemeClr val="bg1"/>
                </a:solidFill>
                <a:latin typeface="Helvetica Light" panose="020B0403020202020204" pitchFamily="34" charset="0"/>
              </a:rPr>
              <a:t>To understand global interdependence and to become a better global citizen</a:t>
            </a:r>
          </a:p>
        </p:txBody>
      </p:sp>
      <p:sp>
        <p:nvSpPr>
          <p:cNvPr id="8" name="Title 1">
            <a:extLst>
              <a:ext uri="{FF2B5EF4-FFF2-40B4-BE49-F238E27FC236}">
                <a16:creationId xmlns:a16="http://schemas.microsoft.com/office/drawing/2014/main" id="{C7AD07AE-E6D4-DD45-80E9-B7C596147CAB}"/>
              </a:ext>
            </a:extLst>
          </p:cNvPr>
          <p:cNvSpPr>
            <a:spLocks noGrp="1"/>
          </p:cNvSpPr>
          <p:nvPr>
            <p:ph type="title"/>
          </p:nvPr>
        </p:nvSpPr>
        <p:spPr>
          <a:xfrm>
            <a:off x="0" y="253534"/>
            <a:ext cx="7419331" cy="716189"/>
          </a:xfrm>
          <a:solidFill>
            <a:srgbClr val="8CC63E"/>
          </a:solidFill>
        </p:spPr>
        <p:txBody>
          <a:bodyPr>
            <a:normAutofit/>
          </a:bodyPr>
          <a:lstStyle/>
          <a:p>
            <a:r>
              <a:rPr lang="en-GB" dirty="0">
                <a:solidFill>
                  <a:schemeClr val="bg1"/>
                </a:solidFill>
                <a:latin typeface="Helvetica Light" panose="020B0403020202020204" pitchFamily="34" charset="0"/>
              </a:rPr>
              <a:t>Why Geography is essential</a:t>
            </a:r>
          </a:p>
        </p:txBody>
      </p:sp>
      <p:pic>
        <p:nvPicPr>
          <p:cNvPr id="10" name="Picture 9">
            <a:extLst>
              <a:ext uri="{FF2B5EF4-FFF2-40B4-BE49-F238E27FC236}">
                <a16:creationId xmlns:a16="http://schemas.microsoft.com/office/drawing/2014/main" id="{E6630156-882A-DB43-B74C-FE460AD16AFB}"/>
              </a:ext>
            </a:extLst>
          </p:cNvPr>
          <p:cNvPicPr>
            <a:picLocks noChangeAspect="1"/>
          </p:cNvPicPr>
          <p:nvPr/>
        </p:nvPicPr>
        <p:blipFill>
          <a:blip r:embed="rId2"/>
          <a:stretch>
            <a:fillRect/>
          </a:stretch>
        </p:blipFill>
        <p:spPr>
          <a:xfrm>
            <a:off x="5751217" y="1278466"/>
            <a:ext cx="6227414" cy="4301067"/>
          </a:xfrm>
          <a:prstGeom prst="rect">
            <a:avLst/>
          </a:prstGeom>
        </p:spPr>
      </p:pic>
      <p:sp>
        <p:nvSpPr>
          <p:cNvPr id="7" name="Rectangle 6">
            <a:extLst>
              <a:ext uri="{FF2B5EF4-FFF2-40B4-BE49-F238E27FC236}">
                <a16:creationId xmlns:a16="http://schemas.microsoft.com/office/drawing/2014/main" id="{8F074FC8-D8A7-4E9D-8D9C-CAF8A5FCED4C}"/>
              </a:ext>
            </a:extLst>
          </p:cNvPr>
          <p:cNvSpPr/>
          <p:nvPr/>
        </p:nvSpPr>
        <p:spPr>
          <a:xfrm>
            <a:off x="6443449" y="1952872"/>
            <a:ext cx="5032148" cy="923330"/>
          </a:xfrm>
          <a:prstGeom prst="rect">
            <a:avLst/>
          </a:prstGeom>
          <a:solidFill>
            <a:schemeClr val="bg1"/>
          </a:solidFill>
        </p:spPr>
        <p:txBody>
          <a:bodyPr wrap="none" lIns="91440" tIns="45720" rIns="91440" bIns="45720">
            <a:spAutoFit/>
          </a:bodyPr>
          <a:lstStyle/>
          <a:p>
            <a:pPr algn="ctr"/>
            <a:r>
              <a:rPr lang="en-US" sz="540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Communication</a:t>
            </a:r>
            <a:endParaRPr lang="en-US" sz="54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endParaRPr>
          </a:p>
        </p:txBody>
      </p:sp>
      <p:sp>
        <p:nvSpPr>
          <p:cNvPr id="2" name="Rectangle 1">
            <a:extLst>
              <a:ext uri="{FF2B5EF4-FFF2-40B4-BE49-F238E27FC236}">
                <a16:creationId xmlns:a16="http://schemas.microsoft.com/office/drawing/2014/main" id="{61997049-1E0A-D441-1E17-C59BA282ABE0}"/>
              </a:ext>
            </a:extLst>
          </p:cNvPr>
          <p:cNvSpPr/>
          <p:nvPr/>
        </p:nvSpPr>
        <p:spPr>
          <a:xfrm>
            <a:off x="10717957" y="5646656"/>
            <a:ext cx="1366334" cy="897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2998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E1BC271-082F-4D19-8C1C-2ABA4DA4A94C}"/>
              </a:ext>
            </a:extLst>
          </p:cNvPr>
          <p:cNvSpPr txBox="1"/>
          <p:nvPr/>
        </p:nvSpPr>
        <p:spPr>
          <a:xfrm>
            <a:off x="655320" y="1555079"/>
            <a:ext cx="6151880" cy="3287854"/>
          </a:xfrm>
          <a:prstGeom prst="rect">
            <a:avLst/>
          </a:prstGeom>
          <a:solidFill>
            <a:srgbClr val="515352"/>
          </a:solidFill>
          <a:ln>
            <a:solidFill>
              <a:srgbClr val="92D050"/>
            </a:solidFill>
          </a:ln>
        </p:spPr>
        <p:txBody>
          <a:bodyPr vert="horz" lIns="91440" tIns="45720" rIns="91440" bIns="45720" rtlCol="0">
            <a:noAutofit/>
          </a:bodyPr>
          <a:lstStyle/>
          <a:p>
            <a:pPr algn="ctr">
              <a:lnSpc>
                <a:spcPct val="90000"/>
              </a:lnSpc>
              <a:spcAft>
                <a:spcPts val="600"/>
              </a:spcAft>
            </a:pPr>
            <a:r>
              <a:rPr lang="en-US" sz="3600" dirty="0">
                <a:solidFill>
                  <a:schemeClr val="bg1"/>
                </a:solidFill>
                <a:latin typeface="Helvetica Light" panose="020B0403020202020204" pitchFamily="34" charset="0"/>
              </a:rPr>
              <a:t>You will recognise spatial distributions at all scales – local and worldwide – in order to understand the complex connectivity of people and places</a:t>
            </a:r>
          </a:p>
        </p:txBody>
      </p:sp>
      <p:pic>
        <p:nvPicPr>
          <p:cNvPr id="5" name="Picture 4" descr="A group of people walking in front of a crowd&#10;&#10;Description automatically generated">
            <a:extLst>
              <a:ext uri="{FF2B5EF4-FFF2-40B4-BE49-F238E27FC236}">
                <a16:creationId xmlns:a16="http://schemas.microsoft.com/office/drawing/2014/main" id="{A6861E0F-DEAD-4C54-839B-CDEC02B8DF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19999" y="87018"/>
            <a:ext cx="4580708" cy="497603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Rectangle 7">
            <a:extLst>
              <a:ext uri="{FF2B5EF4-FFF2-40B4-BE49-F238E27FC236}">
                <a16:creationId xmlns:a16="http://schemas.microsoft.com/office/drawing/2014/main" id="{68A761E6-F75B-4264-9402-D41890FE8B6B}"/>
              </a:ext>
            </a:extLst>
          </p:cNvPr>
          <p:cNvSpPr/>
          <p:nvPr/>
        </p:nvSpPr>
        <p:spPr>
          <a:xfrm rot="21121359">
            <a:off x="4380895" y="4928222"/>
            <a:ext cx="4852610" cy="1200329"/>
          </a:xfrm>
          <a:prstGeom prst="rect">
            <a:avLst/>
          </a:prstGeom>
          <a:solidFill>
            <a:schemeClr val="bg1"/>
          </a:solidFill>
        </p:spPr>
        <p:txBody>
          <a:bodyPr wrap="none" lIns="91440" tIns="45720" rIns="91440" bIns="45720">
            <a:spAutoFit/>
          </a:bodyPr>
          <a:lstStyle/>
          <a:p>
            <a:pPr algn="ctr"/>
            <a:r>
              <a:rPr lang="en-US" sz="7200" cap="none" spc="0" dirty="0">
                <a:ln w="0"/>
                <a:solidFill>
                  <a:srgbClr val="8CC63E"/>
                </a:solidFill>
                <a:effectLst>
                  <a:outerShdw blurRad="38100" dist="19050" dir="2700000" algn="tl" rotWithShape="0">
                    <a:schemeClr val="dk1">
                      <a:alpha val="40000"/>
                    </a:schemeClr>
                  </a:outerShdw>
                </a:effectLst>
                <a:latin typeface="Helvetica Light" panose="020B0403020202020204" pitchFamily="34" charset="0"/>
              </a:rPr>
              <a:t>Leadership</a:t>
            </a:r>
          </a:p>
        </p:txBody>
      </p:sp>
      <p:sp>
        <p:nvSpPr>
          <p:cNvPr id="7" name="Title 1">
            <a:extLst>
              <a:ext uri="{FF2B5EF4-FFF2-40B4-BE49-F238E27FC236}">
                <a16:creationId xmlns:a16="http://schemas.microsoft.com/office/drawing/2014/main" id="{2CF208F2-C9EE-6F4E-A3DB-76EF77FF2D28}"/>
              </a:ext>
            </a:extLst>
          </p:cNvPr>
          <p:cNvSpPr txBox="1">
            <a:spLocks/>
          </p:cNvSpPr>
          <p:nvPr/>
        </p:nvSpPr>
        <p:spPr>
          <a:xfrm>
            <a:off x="0" y="253534"/>
            <a:ext cx="7419331" cy="716189"/>
          </a:xfrm>
          <a:prstGeom prst="rect">
            <a:avLst/>
          </a:prstGeom>
          <a:solidFill>
            <a:srgbClr val="8CC6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latin typeface="Helvetica Light" panose="020B0403020202020204" pitchFamily="34" charset="0"/>
              </a:rPr>
              <a:t>Why Geography is essential</a:t>
            </a:r>
          </a:p>
        </p:txBody>
      </p:sp>
      <p:sp>
        <p:nvSpPr>
          <p:cNvPr id="2" name="Rectangle 1">
            <a:extLst>
              <a:ext uri="{FF2B5EF4-FFF2-40B4-BE49-F238E27FC236}">
                <a16:creationId xmlns:a16="http://schemas.microsoft.com/office/drawing/2014/main" id="{7051D707-0F24-CC6D-9ADC-67BE5E2FE828}"/>
              </a:ext>
            </a:extLst>
          </p:cNvPr>
          <p:cNvSpPr/>
          <p:nvPr/>
        </p:nvSpPr>
        <p:spPr>
          <a:xfrm>
            <a:off x="10717957" y="5480201"/>
            <a:ext cx="1366334" cy="1063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342154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601</Words>
  <Application>Microsoft Office PowerPoint</Application>
  <PresentationFormat>Widescreen</PresentationFormat>
  <Paragraphs>78</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Light</vt:lpstr>
      <vt:lpstr>Office Theme</vt:lpstr>
      <vt:lpstr>Why Study Geography?</vt:lpstr>
      <vt:lpstr>Geography - bringing you closer     together</vt:lpstr>
      <vt:lpstr>Global Village</vt:lpstr>
      <vt:lpstr>Where will Geography take you? </vt:lpstr>
      <vt:lpstr>Why Geography is essential</vt:lpstr>
      <vt:lpstr>Why Geography is essential</vt:lpstr>
      <vt:lpstr>Why Geography is essential</vt:lpstr>
      <vt:lpstr>Why Geography is essential</vt:lpstr>
      <vt:lpstr>PowerPoint Presentation</vt:lpstr>
      <vt:lpstr>PowerPoint Presentation</vt:lpstr>
      <vt:lpstr>PowerPoint Presentation</vt:lpstr>
      <vt:lpstr>Careers and futures</vt:lpstr>
      <vt:lpstr>PowerPoint Presentation</vt:lpstr>
      <vt:lpstr>Jobs for geographers</vt:lpstr>
      <vt:lpstr>Jobs for geographers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Futures</dc:title>
  <dc:creator>Rebekah Simms</dc:creator>
  <cp:lastModifiedBy>Faizul Islam</cp:lastModifiedBy>
  <cp:revision>34</cp:revision>
  <dcterms:created xsi:type="dcterms:W3CDTF">2019-01-05T15:56:48Z</dcterms:created>
  <dcterms:modified xsi:type="dcterms:W3CDTF">2024-03-12T08:50:07Z</dcterms:modified>
</cp:coreProperties>
</file>