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handoutMasterIdLst>
    <p:handoutMasterId r:id="rId18"/>
  </p:handoutMasterIdLst>
  <p:sldIdLst>
    <p:sldId id="275" r:id="rId2"/>
    <p:sldId id="265" r:id="rId3"/>
    <p:sldId id="266" r:id="rId4"/>
    <p:sldId id="270" r:id="rId5"/>
    <p:sldId id="267" r:id="rId6"/>
    <p:sldId id="269" r:id="rId7"/>
    <p:sldId id="271" r:id="rId8"/>
    <p:sldId id="259" r:id="rId9"/>
    <p:sldId id="260" r:id="rId10"/>
    <p:sldId id="272" r:id="rId11"/>
    <p:sldId id="273" r:id="rId12"/>
    <p:sldId id="276" r:id="rId13"/>
    <p:sldId id="274" r:id="rId14"/>
    <p:sldId id="261" r:id="rId15"/>
    <p:sldId id="262"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6634"/>
    <a:srgbClr val="51535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81" autoAdjust="0"/>
    <p:restoredTop sz="90409"/>
  </p:normalViewPr>
  <p:slideViewPr>
    <p:cSldViewPr snapToGrid="0" snapToObjects="1" showGuides="1">
      <p:cViewPr varScale="1">
        <p:scale>
          <a:sx n="114" d="100"/>
          <a:sy n="114" d="100"/>
        </p:scale>
        <p:origin x="432" y="102"/>
      </p:cViewPr>
      <p:guideLst>
        <p:guide orient="horz" pos="2160"/>
        <p:guide pos="3840"/>
      </p:guideLst>
    </p:cSldViewPr>
  </p:slideViewPr>
  <p:notesTextViewPr>
    <p:cViewPr>
      <p:scale>
        <a:sx n="1" d="1"/>
        <a:sy n="1" d="1"/>
      </p:scale>
      <p:origin x="0" y="0"/>
    </p:cViewPr>
  </p:notesTextViewPr>
  <p:notesViewPr>
    <p:cSldViewPr snapToGrid="0" snapToObjects="1">
      <p:cViewPr varScale="1">
        <p:scale>
          <a:sx n="87" d="100"/>
          <a:sy n="87" d="100"/>
        </p:scale>
        <p:origin x="3840"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32D9B67-1980-43B2-9941-720EE94ABA8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075C41E6-CCBF-42FA-B1DF-79750BF2078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F2EB740-A51E-44DB-B1CD-4CE9CF5CE7FE}" type="datetimeFigureOut">
              <a:rPr lang="en-GB" smtClean="0"/>
              <a:t>12/03/2024</a:t>
            </a:fld>
            <a:endParaRPr lang="en-GB"/>
          </a:p>
        </p:txBody>
      </p:sp>
      <p:sp>
        <p:nvSpPr>
          <p:cNvPr id="4" name="Footer Placeholder 3">
            <a:extLst>
              <a:ext uri="{FF2B5EF4-FFF2-40B4-BE49-F238E27FC236}">
                <a16:creationId xmlns:a16="http://schemas.microsoft.com/office/drawing/2014/main" id="{6F524F0A-701D-4FA5-958E-E98111E07A3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ACB7A550-DA11-4CF5-BFFB-BAA9BB200B9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2CC07D3-9869-4343-A7B6-F7FDAE2D3BDB}" type="slidenum">
              <a:rPr lang="en-GB" smtClean="0"/>
              <a:t>‹#›</a:t>
            </a:fld>
            <a:endParaRPr lang="en-GB"/>
          </a:p>
        </p:txBody>
      </p:sp>
    </p:spTree>
    <p:extLst>
      <p:ext uri="{BB962C8B-B14F-4D97-AF65-F5344CB8AC3E}">
        <p14:creationId xmlns:p14="http://schemas.microsoft.com/office/powerpoint/2010/main" val="17249153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999631-3DD8-304A-9842-85E928FC4E3B}" type="datetimeFigureOut">
              <a:rPr lang="en-GB" smtClean="0"/>
              <a:t>12/03/2024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25A572-F4C7-D245-9007-9DE0478A0A1F}" type="slidenum">
              <a:rPr lang="en-GB" smtClean="0"/>
              <a:t>‹#›</a:t>
            </a:fld>
            <a:endParaRPr lang="en-GB"/>
          </a:p>
        </p:txBody>
      </p:sp>
    </p:spTree>
    <p:extLst>
      <p:ext uri="{BB962C8B-B14F-4D97-AF65-F5344CB8AC3E}">
        <p14:creationId xmlns:p14="http://schemas.microsoft.com/office/powerpoint/2010/main" val="792177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Pose question to students and collate their ideas on the board. Alternatively, you could use the next slide as a basis for discussion. </a:t>
            </a:r>
          </a:p>
        </p:txBody>
      </p:sp>
      <p:sp>
        <p:nvSpPr>
          <p:cNvPr id="4" name="Slide Number Placeholder 3"/>
          <p:cNvSpPr>
            <a:spLocks noGrp="1"/>
          </p:cNvSpPr>
          <p:nvPr>
            <p:ph type="sldNum" sz="quarter" idx="5"/>
          </p:nvPr>
        </p:nvSpPr>
        <p:spPr/>
        <p:txBody>
          <a:bodyPr/>
          <a:lstStyle/>
          <a:p>
            <a:fld id="{6125A572-F4C7-D245-9007-9DE0478A0A1F}" type="slidenum">
              <a:rPr lang="en-GB" smtClean="0"/>
              <a:t>2</a:t>
            </a:fld>
            <a:endParaRPr lang="en-GB"/>
          </a:p>
        </p:txBody>
      </p:sp>
    </p:spTree>
    <p:extLst>
      <p:ext uri="{BB962C8B-B14F-4D97-AF65-F5344CB8AC3E}">
        <p14:creationId xmlns:p14="http://schemas.microsoft.com/office/powerpoint/2010/main" val="4788671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Link to The Edge. </a:t>
            </a:r>
          </a:p>
        </p:txBody>
      </p:sp>
      <p:sp>
        <p:nvSpPr>
          <p:cNvPr id="4" name="Slide Number Placeholder 3"/>
          <p:cNvSpPr>
            <a:spLocks noGrp="1"/>
          </p:cNvSpPr>
          <p:nvPr>
            <p:ph type="sldNum" sz="quarter" idx="5"/>
          </p:nvPr>
        </p:nvSpPr>
        <p:spPr/>
        <p:txBody>
          <a:bodyPr/>
          <a:lstStyle/>
          <a:p>
            <a:fld id="{A0532995-3D5D-5A4D-A26B-17C55B7EFEBA}" type="slidenum">
              <a:rPr lang="en-GB" smtClean="0"/>
              <a:t>13</a:t>
            </a:fld>
            <a:endParaRPr lang="en-GB"/>
          </a:p>
        </p:txBody>
      </p:sp>
    </p:spTree>
    <p:extLst>
      <p:ext uri="{BB962C8B-B14F-4D97-AF65-F5344CB8AC3E}">
        <p14:creationId xmlns:p14="http://schemas.microsoft.com/office/powerpoint/2010/main" val="24926514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you use this slide as the basis for discussion, you could springboard off to consider why these skills are important and/or how they may link to different areas of employment. </a:t>
            </a:r>
          </a:p>
          <a:p>
            <a:r>
              <a:rPr lang="en-GB" dirty="0"/>
              <a:t>For example: syntax and grammar are important for personal statements on application forms, covering letters, reports, e-mails to clients or other companies etc. </a:t>
            </a:r>
          </a:p>
        </p:txBody>
      </p:sp>
      <p:sp>
        <p:nvSpPr>
          <p:cNvPr id="4" name="Slide Number Placeholder 3"/>
          <p:cNvSpPr>
            <a:spLocks noGrp="1"/>
          </p:cNvSpPr>
          <p:nvPr>
            <p:ph type="sldNum" sz="quarter" idx="5"/>
          </p:nvPr>
        </p:nvSpPr>
        <p:spPr/>
        <p:txBody>
          <a:bodyPr/>
          <a:lstStyle/>
          <a:p>
            <a:fld id="{6125A572-F4C7-D245-9007-9DE0478A0A1F}" type="slidenum">
              <a:rPr lang="en-GB" smtClean="0"/>
              <a:t>3</a:t>
            </a:fld>
            <a:endParaRPr lang="en-GB"/>
          </a:p>
        </p:txBody>
      </p:sp>
    </p:spTree>
    <p:extLst>
      <p:ext uri="{BB962C8B-B14F-4D97-AF65-F5344CB8AC3E}">
        <p14:creationId xmlns:p14="http://schemas.microsoft.com/office/powerpoint/2010/main" val="22611803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Pose question to students and collate ideas on the board – these can then be compared to the list on the following slide. </a:t>
            </a:r>
          </a:p>
        </p:txBody>
      </p:sp>
      <p:sp>
        <p:nvSpPr>
          <p:cNvPr id="4" name="Slide Number Placeholder 3"/>
          <p:cNvSpPr>
            <a:spLocks noGrp="1"/>
          </p:cNvSpPr>
          <p:nvPr>
            <p:ph type="sldNum" sz="quarter" idx="5"/>
          </p:nvPr>
        </p:nvSpPr>
        <p:spPr/>
        <p:txBody>
          <a:bodyPr/>
          <a:lstStyle/>
          <a:p>
            <a:fld id="{6125A572-F4C7-D245-9007-9DE0478A0A1F}" type="slidenum">
              <a:rPr lang="en-GB" smtClean="0"/>
              <a:t>4</a:t>
            </a:fld>
            <a:endParaRPr lang="en-GB"/>
          </a:p>
        </p:txBody>
      </p:sp>
    </p:spTree>
    <p:extLst>
      <p:ext uri="{BB962C8B-B14F-4D97-AF65-F5344CB8AC3E}">
        <p14:creationId xmlns:p14="http://schemas.microsoft.com/office/powerpoint/2010/main" val="8401584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Students can consider which skills they identified and which they missed. Are there any skills they don’t understand or see how English supports? – if so, address these now before moving on.</a:t>
            </a:r>
          </a:p>
        </p:txBody>
      </p:sp>
      <p:sp>
        <p:nvSpPr>
          <p:cNvPr id="4" name="Slide Number Placeholder 3"/>
          <p:cNvSpPr>
            <a:spLocks noGrp="1"/>
          </p:cNvSpPr>
          <p:nvPr>
            <p:ph type="sldNum" sz="quarter" idx="5"/>
          </p:nvPr>
        </p:nvSpPr>
        <p:spPr/>
        <p:txBody>
          <a:bodyPr/>
          <a:lstStyle/>
          <a:p>
            <a:fld id="{6125A572-F4C7-D245-9007-9DE0478A0A1F}" type="slidenum">
              <a:rPr lang="en-GB" smtClean="0"/>
              <a:t>5</a:t>
            </a:fld>
            <a:endParaRPr lang="en-GB"/>
          </a:p>
        </p:txBody>
      </p:sp>
    </p:spTree>
    <p:extLst>
      <p:ext uri="{BB962C8B-B14F-4D97-AF65-F5344CB8AC3E}">
        <p14:creationId xmlns:p14="http://schemas.microsoft.com/office/powerpoint/2010/main" val="529495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 where in the curriculum these skills are also covered, explored or needed. For example analysis is not just about language, it is also about data and impacts of events. </a:t>
            </a:r>
          </a:p>
        </p:txBody>
      </p:sp>
      <p:sp>
        <p:nvSpPr>
          <p:cNvPr id="4" name="Slide Number Placeholder 3"/>
          <p:cNvSpPr>
            <a:spLocks noGrp="1"/>
          </p:cNvSpPr>
          <p:nvPr>
            <p:ph type="sldNum" sz="quarter" idx="5"/>
          </p:nvPr>
        </p:nvSpPr>
        <p:spPr/>
        <p:txBody>
          <a:bodyPr/>
          <a:lstStyle/>
          <a:p>
            <a:fld id="{6125A572-F4C7-D245-9007-9DE0478A0A1F}" type="slidenum">
              <a:rPr lang="en-GB" smtClean="0"/>
              <a:t>6</a:t>
            </a:fld>
            <a:endParaRPr lang="en-GB"/>
          </a:p>
        </p:txBody>
      </p:sp>
    </p:spTree>
    <p:extLst>
      <p:ext uri="{BB962C8B-B14F-4D97-AF65-F5344CB8AC3E}">
        <p14:creationId xmlns:p14="http://schemas.microsoft.com/office/powerpoint/2010/main" val="41028121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By asking this question, you may provoke some interesting discussion and some useful misconceptions for addressing. There are some common misconceptions on the next slide as well, which could be the basis of discussion, if you’d rather skip this slide. </a:t>
            </a:r>
          </a:p>
        </p:txBody>
      </p:sp>
      <p:sp>
        <p:nvSpPr>
          <p:cNvPr id="4" name="Slide Number Placeholder 3"/>
          <p:cNvSpPr>
            <a:spLocks noGrp="1"/>
          </p:cNvSpPr>
          <p:nvPr>
            <p:ph type="sldNum" sz="quarter" idx="5"/>
          </p:nvPr>
        </p:nvSpPr>
        <p:spPr/>
        <p:txBody>
          <a:bodyPr/>
          <a:lstStyle/>
          <a:p>
            <a:fld id="{6125A572-F4C7-D245-9007-9DE0478A0A1F}" type="slidenum">
              <a:rPr lang="en-GB" smtClean="0"/>
              <a:t>7</a:t>
            </a:fld>
            <a:endParaRPr lang="en-GB"/>
          </a:p>
        </p:txBody>
      </p:sp>
    </p:spTree>
    <p:extLst>
      <p:ext uri="{BB962C8B-B14F-4D97-AF65-F5344CB8AC3E}">
        <p14:creationId xmlns:p14="http://schemas.microsoft.com/office/powerpoint/2010/main" val="15908586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Teachers could ask students to raise hands for each one to see how many students would agree/disagree with the statements on the board. </a:t>
            </a:r>
          </a:p>
          <a:p>
            <a:r>
              <a:rPr lang="en-GB" dirty="0"/>
              <a:t>The group could discuss each one or the teacher could ask individuals to feed back thoughts and ask why it may be true and why it may be false. Depending on the group, discussing why English can/cannot be revised could be an interesting discussion for example and provide staff with an opportunity to pose ideas or seek ideas from the group to dispel that misconception, if relevant. </a:t>
            </a:r>
          </a:p>
        </p:txBody>
      </p:sp>
      <p:sp>
        <p:nvSpPr>
          <p:cNvPr id="4" name="Slide Number Placeholder 3"/>
          <p:cNvSpPr>
            <a:spLocks noGrp="1"/>
          </p:cNvSpPr>
          <p:nvPr>
            <p:ph type="sldNum" sz="quarter" idx="5"/>
          </p:nvPr>
        </p:nvSpPr>
        <p:spPr/>
        <p:txBody>
          <a:bodyPr/>
          <a:lstStyle/>
          <a:p>
            <a:fld id="{6125A572-F4C7-D245-9007-9DE0478A0A1F}" type="slidenum">
              <a:rPr lang="en-GB" smtClean="0"/>
              <a:t>8</a:t>
            </a:fld>
            <a:endParaRPr lang="en-GB"/>
          </a:p>
        </p:txBody>
      </p:sp>
    </p:spTree>
    <p:extLst>
      <p:ext uri="{BB962C8B-B14F-4D97-AF65-F5344CB8AC3E}">
        <p14:creationId xmlns:p14="http://schemas.microsoft.com/office/powerpoint/2010/main" val="11129168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After addressing misconceptions from students’ own thoughts, as well as those listed on the previous slide, it would now be useful for students to consider what they can do with English after they leave school. </a:t>
            </a:r>
          </a:p>
          <a:p>
            <a:pPr marL="171450" indent="-171450">
              <a:buFontTx/>
              <a:buChar char="-"/>
            </a:pPr>
            <a:r>
              <a:rPr lang="en-GB" dirty="0"/>
              <a:t>What skills will it allow them to have? (recap from earlier)</a:t>
            </a:r>
          </a:p>
          <a:p>
            <a:pPr marL="171450" indent="-171450">
              <a:buFontTx/>
              <a:buChar char="-"/>
            </a:pPr>
            <a:r>
              <a:rPr lang="en-GB" dirty="0"/>
              <a:t>What jobs will English be useful for? (applying their awareness of the skills)</a:t>
            </a:r>
          </a:p>
          <a:p>
            <a:endParaRPr lang="en-GB" dirty="0"/>
          </a:p>
        </p:txBody>
      </p:sp>
      <p:sp>
        <p:nvSpPr>
          <p:cNvPr id="4" name="Slide Number Placeholder 3"/>
          <p:cNvSpPr>
            <a:spLocks noGrp="1"/>
          </p:cNvSpPr>
          <p:nvPr>
            <p:ph type="sldNum" sz="quarter" idx="5"/>
          </p:nvPr>
        </p:nvSpPr>
        <p:spPr/>
        <p:txBody>
          <a:bodyPr/>
          <a:lstStyle/>
          <a:p>
            <a:fld id="{6125A572-F4C7-D245-9007-9DE0478A0A1F}" type="slidenum">
              <a:rPr lang="en-GB" smtClean="0"/>
              <a:t>9</a:t>
            </a:fld>
            <a:endParaRPr lang="en-GB"/>
          </a:p>
        </p:txBody>
      </p:sp>
    </p:spTree>
    <p:extLst>
      <p:ext uri="{BB962C8B-B14F-4D97-AF65-F5344CB8AC3E}">
        <p14:creationId xmlns:p14="http://schemas.microsoft.com/office/powerpoint/2010/main" val="41486576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By pointing this out to students, they can see that studying English at GCSE and A Level doesn’t mean they’re confined to the study of ‘words’ or ‘books’. They can use this subject and the qualifications they receive to go into recruitment, marketing, research, media and so many other areas. Remind students that it is the transferable skills they develop in English that allows and facilitates this flexibility. </a:t>
            </a:r>
          </a:p>
        </p:txBody>
      </p:sp>
      <p:sp>
        <p:nvSpPr>
          <p:cNvPr id="4" name="Slide Number Placeholder 3"/>
          <p:cNvSpPr>
            <a:spLocks noGrp="1"/>
          </p:cNvSpPr>
          <p:nvPr>
            <p:ph type="sldNum" sz="quarter" idx="5"/>
          </p:nvPr>
        </p:nvSpPr>
        <p:spPr/>
        <p:txBody>
          <a:bodyPr/>
          <a:lstStyle/>
          <a:p>
            <a:fld id="{6125A572-F4C7-D245-9007-9DE0478A0A1F}" type="slidenum">
              <a:rPr lang="en-GB" smtClean="0"/>
              <a:t>11</a:t>
            </a:fld>
            <a:endParaRPr lang="en-GB"/>
          </a:p>
        </p:txBody>
      </p:sp>
    </p:spTree>
    <p:extLst>
      <p:ext uri="{BB962C8B-B14F-4D97-AF65-F5344CB8AC3E}">
        <p14:creationId xmlns:p14="http://schemas.microsoft.com/office/powerpoint/2010/main" val="341977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498EB9E-2DBB-9949-91F6-88D5FE93BECE}" type="datetimeFigureOut">
              <a:rPr lang="en-US" smtClean="0"/>
              <a:t>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424D3-B686-0845-9AE1-586A25CF7D66}" type="slidenum">
              <a:rPr lang="en-US" smtClean="0"/>
              <a:t>‹#›</a:t>
            </a:fld>
            <a:endParaRPr lang="en-US"/>
          </a:p>
        </p:txBody>
      </p:sp>
    </p:spTree>
    <p:extLst>
      <p:ext uri="{BB962C8B-B14F-4D97-AF65-F5344CB8AC3E}">
        <p14:creationId xmlns:p14="http://schemas.microsoft.com/office/powerpoint/2010/main" val="15993121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98EB9E-2DBB-9949-91F6-88D5FE93BECE}" type="datetimeFigureOut">
              <a:rPr lang="en-US" smtClean="0"/>
              <a:t>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424D3-B686-0845-9AE1-586A25CF7D66}" type="slidenum">
              <a:rPr lang="en-US" smtClean="0"/>
              <a:t>‹#›</a:t>
            </a:fld>
            <a:endParaRPr lang="en-US"/>
          </a:p>
        </p:txBody>
      </p:sp>
    </p:spTree>
    <p:extLst>
      <p:ext uri="{BB962C8B-B14F-4D97-AF65-F5344CB8AC3E}">
        <p14:creationId xmlns:p14="http://schemas.microsoft.com/office/powerpoint/2010/main" val="8859586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98EB9E-2DBB-9949-91F6-88D5FE93BECE}" type="datetimeFigureOut">
              <a:rPr lang="en-US" smtClean="0"/>
              <a:t>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424D3-B686-0845-9AE1-586A25CF7D66}" type="slidenum">
              <a:rPr lang="en-US" smtClean="0"/>
              <a:t>‹#›</a:t>
            </a:fld>
            <a:endParaRPr lang="en-US"/>
          </a:p>
        </p:txBody>
      </p:sp>
    </p:spTree>
    <p:extLst>
      <p:ext uri="{BB962C8B-B14F-4D97-AF65-F5344CB8AC3E}">
        <p14:creationId xmlns:p14="http://schemas.microsoft.com/office/powerpoint/2010/main" val="18031075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98EB9E-2DBB-9949-91F6-88D5FE93BECE}" type="datetimeFigureOut">
              <a:rPr lang="en-US" smtClean="0"/>
              <a:t>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424D3-B686-0845-9AE1-586A25CF7D66}" type="slidenum">
              <a:rPr lang="en-US" smtClean="0"/>
              <a:t>‹#›</a:t>
            </a:fld>
            <a:endParaRPr lang="en-US"/>
          </a:p>
        </p:txBody>
      </p:sp>
    </p:spTree>
    <p:extLst>
      <p:ext uri="{BB962C8B-B14F-4D97-AF65-F5344CB8AC3E}">
        <p14:creationId xmlns:p14="http://schemas.microsoft.com/office/powerpoint/2010/main" val="8131141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498EB9E-2DBB-9949-91F6-88D5FE93BECE}" type="datetimeFigureOut">
              <a:rPr lang="en-US" smtClean="0"/>
              <a:t>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424D3-B686-0845-9AE1-586A25CF7D66}" type="slidenum">
              <a:rPr lang="en-US" smtClean="0"/>
              <a:t>‹#›</a:t>
            </a:fld>
            <a:endParaRPr lang="en-US"/>
          </a:p>
        </p:txBody>
      </p:sp>
    </p:spTree>
    <p:extLst>
      <p:ext uri="{BB962C8B-B14F-4D97-AF65-F5344CB8AC3E}">
        <p14:creationId xmlns:p14="http://schemas.microsoft.com/office/powerpoint/2010/main" val="15717958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498EB9E-2DBB-9949-91F6-88D5FE93BECE}" type="datetimeFigureOut">
              <a:rPr lang="en-US" smtClean="0"/>
              <a:t>3/12/2024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8424D3-B686-0845-9AE1-586A25CF7D66}" type="slidenum">
              <a:rPr lang="en-US" smtClean="0"/>
              <a:t>‹#›</a:t>
            </a:fld>
            <a:endParaRPr lang="en-US"/>
          </a:p>
        </p:txBody>
      </p:sp>
    </p:spTree>
    <p:extLst>
      <p:ext uri="{BB962C8B-B14F-4D97-AF65-F5344CB8AC3E}">
        <p14:creationId xmlns:p14="http://schemas.microsoft.com/office/powerpoint/2010/main" val="9771814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498EB9E-2DBB-9949-91F6-88D5FE93BECE}" type="datetimeFigureOut">
              <a:rPr lang="en-US" smtClean="0"/>
              <a:t>3/12/2024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8424D3-B686-0845-9AE1-586A25CF7D66}" type="slidenum">
              <a:rPr lang="en-US" smtClean="0"/>
              <a:t>‹#›</a:t>
            </a:fld>
            <a:endParaRPr lang="en-US"/>
          </a:p>
        </p:txBody>
      </p:sp>
    </p:spTree>
    <p:extLst>
      <p:ext uri="{BB962C8B-B14F-4D97-AF65-F5344CB8AC3E}">
        <p14:creationId xmlns:p14="http://schemas.microsoft.com/office/powerpoint/2010/main" val="16817361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498EB9E-2DBB-9949-91F6-88D5FE93BECE}" type="datetimeFigureOut">
              <a:rPr lang="en-US" smtClean="0"/>
              <a:t>3/12/2024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8424D3-B686-0845-9AE1-586A25CF7D66}" type="slidenum">
              <a:rPr lang="en-US" smtClean="0"/>
              <a:t>‹#›</a:t>
            </a:fld>
            <a:endParaRPr lang="en-US"/>
          </a:p>
        </p:txBody>
      </p:sp>
    </p:spTree>
    <p:extLst>
      <p:ext uri="{BB962C8B-B14F-4D97-AF65-F5344CB8AC3E}">
        <p14:creationId xmlns:p14="http://schemas.microsoft.com/office/powerpoint/2010/main" val="19075646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98EB9E-2DBB-9949-91F6-88D5FE93BECE}" type="datetimeFigureOut">
              <a:rPr lang="en-US" smtClean="0"/>
              <a:t>3/12/2024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8424D3-B686-0845-9AE1-586A25CF7D66}" type="slidenum">
              <a:rPr lang="en-US" smtClean="0"/>
              <a:t>‹#›</a:t>
            </a:fld>
            <a:endParaRPr lang="en-US"/>
          </a:p>
        </p:txBody>
      </p:sp>
    </p:spTree>
    <p:extLst>
      <p:ext uri="{BB962C8B-B14F-4D97-AF65-F5344CB8AC3E}">
        <p14:creationId xmlns:p14="http://schemas.microsoft.com/office/powerpoint/2010/main" val="6554879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498EB9E-2DBB-9949-91F6-88D5FE93BECE}" type="datetimeFigureOut">
              <a:rPr lang="en-US" smtClean="0"/>
              <a:t>3/12/2024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8424D3-B686-0845-9AE1-586A25CF7D66}" type="slidenum">
              <a:rPr lang="en-US" smtClean="0"/>
              <a:t>‹#›</a:t>
            </a:fld>
            <a:endParaRPr lang="en-US"/>
          </a:p>
        </p:txBody>
      </p:sp>
    </p:spTree>
    <p:extLst>
      <p:ext uri="{BB962C8B-B14F-4D97-AF65-F5344CB8AC3E}">
        <p14:creationId xmlns:p14="http://schemas.microsoft.com/office/powerpoint/2010/main" val="1956396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498EB9E-2DBB-9949-91F6-88D5FE93BECE}" type="datetimeFigureOut">
              <a:rPr lang="en-US" smtClean="0"/>
              <a:t>3/12/2024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8424D3-B686-0845-9AE1-586A25CF7D66}" type="slidenum">
              <a:rPr lang="en-US" smtClean="0"/>
              <a:t>‹#›</a:t>
            </a:fld>
            <a:endParaRPr lang="en-US"/>
          </a:p>
        </p:txBody>
      </p:sp>
    </p:spTree>
    <p:extLst>
      <p:ext uri="{BB962C8B-B14F-4D97-AF65-F5344CB8AC3E}">
        <p14:creationId xmlns:p14="http://schemas.microsoft.com/office/powerpoint/2010/main" val="3183356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6507" y="312511"/>
            <a:ext cx="11278985"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6507" y="1825625"/>
            <a:ext cx="11278985" cy="368039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6507" y="588849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98EB9E-2DBB-9949-91F6-88D5FE93BECE}" type="datetimeFigureOut">
              <a:rPr lang="en-US" smtClean="0"/>
              <a:t>3/12/2024</a:t>
            </a:fld>
            <a:endParaRPr lang="en-US"/>
          </a:p>
        </p:txBody>
      </p:sp>
      <p:sp>
        <p:nvSpPr>
          <p:cNvPr id="5" name="Footer Placeholder 4"/>
          <p:cNvSpPr>
            <a:spLocks noGrp="1"/>
          </p:cNvSpPr>
          <p:nvPr>
            <p:ph type="ftr" sz="quarter" idx="3"/>
          </p:nvPr>
        </p:nvSpPr>
        <p:spPr>
          <a:xfrm>
            <a:off x="3656907" y="588849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228907" y="5888494"/>
            <a:ext cx="213706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8424D3-B686-0845-9AE1-586A25CF7D66}" type="slidenum">
              <a:rPr lang="en-US" smtClean="0"/>
              <a:t>‹#›</a:t>
            </a:fld>
            <a:endParaRPr lang="en-US"/>
          </a:p>
        </p:txBody>
      </p:sp>
      <p:sp>
        <p:nvSpPr>
          <p:cNvPr id="7" name="Rectangle 6">
            <a:extLst>
              <a:ext uri="{FF2B5EF4-FFF2-40B4-BE49-F238E27FC236}">
                <a16:creationId xmlns:a16="http://schemas.microsoft.com/office/drawing/2014/main" id="{ED1F95B5-F74C-497D-85CE-B233ECF9CF39}"/>
              </a:ext>
            </a:extLst>
          </p:cNvPr>
          <p:cNvSpPr/>
          <p:nvPr userDrawn="1"/>
        </p:nvSpPr>
        <p:spPr>
          <a:xfrm>
            <a:off x="0" y="6608618"/>
            <a:ext cx="12192000" cy="249382"/>
          </a:xfrm>
          <a:prstGeom prst="rect">
            <a:avLst/>
          </a:prstGeom>
          <a:solidFill>
            <a:srgbClr val="0866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1FE4A915-AD95-4CD4-904F-147361E81113}"/>
              </a:ext>
            </a:extLst>
          </p:cNvPr>
          <p:cNvPicPr>
            <a:picLocks noChangeAspect="1"/>
          </p:cNvPicPr>
          <p:nvPr userDrawn="1"/>
        </p:nvPicPr>
        <p:blipFill>
          <a:blip r:embed="rId13"/>
          <a:stretch>
            <a:fillRect/>
          </a:stretch>
        </p:blipFill>
        <p:spPr>
          <a:xfrm>
            <a:off x="10909778" y="5646313"/>
            <a:ext cx="1245855" cy="906338"/>
          </a:xfrm>
          <a:prstGeom prst="rect">
            <a:avLst/>
          </a:prstGeom>
        </p:spPr>
      </p:pic>
    </p:spTree>
    <p:extLst>
      <p:ext uri="{BB962C8B-B14F-4D97-AF65-F5344CB8AC3E}">
        <p14:creationId xmlns:p14="http://schemas.microsoft.com/office/powerpoint/2010/main" val="17776754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tif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tiff"/></Relationships>
</file>

<file path=ppt/slides/_rels/slide14.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icould.com/stories/deborah-k/" TargetMode="External"/><Relationship Id="rId2" Type="http://schemas.openxmlformats.org/officeDocument/2006/relationships/hyperlink" Target="https://icould.com/stories/mervyn-jess/" TargetMode="External"/><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hyperlink" Target="http://www.icould.co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C36FE8-8407-9B4D-81DD-04B285AE6BE8}"/>
              </a:ext>
            </a:extLst>
          </p:cNvPr>
          <p:cNvPicPr>
            <a:picLocks noChangeAspect="1"/>
          </p:cNvPicPr>
          <p:nvPr/>
        </p:nvPicPr>
        <p:blipFill>
          <a:blip r:embed="rId2"/>
          <a:stretch>
            <a:fillRect/>
          </a:stretch>
        </p:blipFill>
        <p:spPr>
          <a:xfrm>
            <a:off x="0" y="0"/>
            <a:ext cx="12192000" cy="6622869"/>
          </a:xfrm>
          <a:prstGeom prst="rect">
            <a:avLst/>
          </a:prstGeom>
        </p:spPr>
      </p:pic>
      <p:sp>
        <p:nvSpPr>
          <p:cNvPr id="9" name="Title 1">
            <a:extLst>
              <a:ext uri="{FF2B5EF4-FFF2-40B4-BE49-F238E27FC236}">
                <a16:creationId xmlns:a16="http://schemas.microsoft.com/office/drawing/2014/main" id="{DBD0E3A0-4EAF-F244-93F6-BB85C73B6B28}"/>
              </a:ext>
            </a:extLst>
          </p:cNvPr>
          <p:cNvSpPr>
            <a:spLocks noGrp="1"/>
          </p:cNvSpPr>
          <p:nvPr>
            <p:ph type="ctrTitle"/>
          </p:nvPr>
        </p:nvSpPr>
        <p:spPr>
          <a:xfrm>
            <a:off x="8006251" y="4464587"/>
            <a:ext cx="3961857" cy="1997983"/>
          </a:xfrm>
          <a:solidFill>
            <a:srgbClr val="23706C"/>
          </a:solidFill>
        </p:spPr>
        <p:txBody>
          <a:bodyPr/>
          <a:lstStyle/>
          <a:p>
            <a:r>
              <a:rPr lang="en-US" dirty="0">
                <a:solidFill>
                  <a:schemeClr val="bg1"/>
                </a:solidFill>
                <a:latin typeface="Helvetica Light" panose="020B0403020202020204" pitchFamily="34" charset="0"/>
              </a:rPr>
              <a:t>English</a:t>
            </a:r>
            <a:br>
              <a:rPr lang="en-US" dirty="0">
                <a:solidFill>
                  <a:schemeClr val="bg1"/>
                </a:solidFill>
                <a:latin typeface="Helvetica Light" panose="020B0403020202020204" pitchFamily="34" charset="0"/>
              </a:rPr>
            </a:br>
            <a:r>
              <a:rPr lang="en-US" dirty="0">
                <a:solidFill>
                  <a:schemeClr val="bg1"/>
                </a:solidFill>
                <a:latin typeface="Helvetica Light" panose="020B0403020202020204" pitchFamily="34" charset="0"/>
              </a:rPr>
              <a:t>Year 10</a:t>
            </a:r>
            <a:endParaRPr lang="en-GB" dirty="0">
              <a:solidFill>
                <a:schemeClr val="bg1"/>
              </a:solidFill>
              <a:latin typeface="Helvetica Light" panose="020B0403020202020204" pitchFamily="34" charset="0"/>
            </a:endParaRPr>
          </a:p>
        </p:txBody>
      </p:sp>
      <p:pic>
        <p:nvPicPr>
          <p:cNvPr id="13" name="Graphic 12">
            <a:extLst>
              <a:ext uri="{FF2B5EF4-FFF2-40B4-BE49-F238E27FC236}">
                <a16:creationId xmlns:a16="http://schemas.microsoft.com/office/drawing/2014/main" id="{616455B9-21A6-7B1A-CD65-868751D1B9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892" y="113215"/>
            <a:ext cx="4110604" cy="1310153"/>
          </a:xfrm>
          <a:prstGeom prst="rect">
            <a:avLst/>
          </a:prstGeom>
        </p:spPr>
      </p:pic>
    </p:spTree>
    <p:extLst>
      <p:ext uri="{BB962C8B-B14F-4D97-AF65-F5344CB8AC3E}">
        <p14:creationId xmlns:p14="http://schemas.microsoft.com/office/powerpoint/2010/main" val="9136745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E758833-28E3-3C47-8322-54F5925FADD1}"/>
              </a:ext>
            </a:extLst>
          </p:cNvPr>
          <p:cNvPicPr>
            <a:picLocks noChangeAspect="1"/>
          </p:cNvPicPr>
          <p:nvPr/>
        </p:nvPicPr>
        <p:blipFill>
          <a:blip r:embed="rId2"/>
          <a:stretch>
            <a:fillRect/>
          </a:stretch>
        </p:blipFill>
        <p:spPr>
          <a:xfrm>
            <a:off x="8125097" y="1351980"/>
            <a:ext cx="4066903" cy="2711269"/>
          </a:xfrm>
          <a:prstGeom prst="rect">
            <a:avLst/>
          </a:prstGeom>
        </p:spPr>
      </p:pic>
      <p:sp>
        <p:nvSpPr>
          <p:cNvPr id="3" name="Content Placeholder 2">
            <a:extLst>
              <a:ext uri="{FF2B5EF4-FFF2-40B4-BE49-F238E27FC236}">
                <a16:creationId xmlns:a16="http://schemas.microsoft.com/office/drawing/2014/main" id="{2210F6A1-CB49-FD40-891E-74DC3E6220E0}"/>
              </a:ext>
            </a:extLst>
          </p:cNvPr>
          <p:cNvSpPr>
            <a:spLocks noGrp="1"/>
          </p:cNvSpPr>
          <p:nvPr>
            <p:ph idx="1"/>
          </p:nvPr>
        </p:nvSpPr>
        <p:spPr>
          <a:xfrm>
            <a:off x="456508" y="1825625"/>
            <a:ext cx="7803936" cy="4358607"/>
          </a:xfrm>
        </p:spPr>
        <p:txBody>
          <a:bodyPr>
            <a:normAutofit/>
          </a:bodyPr>
          <a:lstStyle/>
          <a:p>
            <a:pPr marL="0" indent="0">
              <a:buNone/>
            </a:pPr>
            <a:r>
              <a:rPr lang="en-GB" dirty="0"/>
              <a:t>English GCSE is important for the vast majority of jobs. </a:t>
            </a:r>
          </a:p>
          <a:p>
            <a:pPr marL="0" indent="0">
              <a:buNone/>
            </a:pPr>
            <a:endParaRPr lang="en-GB" dirty="0"/>
          </a:p>
          <a:p>
            <a:pPr marL="0" indent="0">
              <a:buNone/>
            </a:pPr>
            <a:r>
              <a:rPr lang="en-GB" dirty="0"/>
              <a:t>For example: appropriate communication skills and use of language in retail, administration and trades. </a:t>
            </a:r>
          </a:p>
          <a:p>
            <a:pPr marL="0" indent="0">
              <a:buNone/>
            </a:pPr>
            <a:endParaRPr lang="en-GB" dirty="0"/>
          </a:p>
        </p:txBody>
      </p:sp>
      <p:sp>
        <p:nvSpPr>
          <p:cNvPr id="6" name="Title 3">
            <a:extLst>
              <a:ext uri="{FF2B5EF4-FFF2-40B4-BE49-F238E27FC236}">
                <a16:creationId xmlns:a16="http://schemas.microsoft.com/office/drawing/2014/main" id="{60D9EB2D-2387-884D-A5B7-18A716DB287B}"/>
              </a:ext>
            </a:extLst>
          </p:cNvPr>
          <p:cNvSpPr txBox="1">
            <a:spLocks/>
          </p:cNvSpPr>
          <p:nvPr/>
        </p:nvSpPr>
        <p:spPr>
          <a:xfrm>
            <a:off x="0" y="377752"/>
            <a:ext cx="11423374" cy="974229"/>
          </a:xfrm>
          <a:prstGeom prst="rect">
            <a:avLst/>
          </a:prstGeom>
          <a:solidFill>
            <a:srgbClr val="23706C"/>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solidFill>
                  <a:schemeClr val="bg1"/>
                </a:solidFill>
                <a:latin typeface="Helvetica Light" panose="020B0403020202020204" pitchFamily="34" charset="0"/>
              </a:rPr>
              <a:t>What can you do with GCSE English?</a:t>
            </a:r>
          </a:p>
        </p:txBody>
      </p:sp>
      <p:sp>
        <p:nvSpPr>
          <p:cNvPr id="7" name="Oval 6">
            <a:extLst>
              <a:ext uri="{FF2B5EF4-FFF2-40B4-BE49-F238E27FC236}">
                <a16:creationId xmlns:a16="http://schemas.microsoft.com/office/drawing/2014/main" id="{C8D81592-EFB4-9642-8915-8203D61EC043}"/>
              </a:ext>
            </a:extLst>
          </p:cNvPr>
          <p:cNvSpPr/>
          <p:nvPr/>
        </p:nvSpPr>
        <p:spPr>
          <a:xfrm>
            <a:off x="8640414" y="3474719"/>
            <a:ext cx="4156650" cy="3476045"/>
          </a:xfrm>
          <a:prstGeom prst="ellipse">
            <a:avLst/>
          </a:prstGeom>
          <a:solidFill>
            <a:srgbClr val="23706C"/>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ubtitle 2">
            <a:extLst>
              <a:ext uri="{FF2B5EF4-FFF2-40B4-BE49-F238E27FC236}">
                <a16:creationId xmlns:a16="http://schemas.microsoft.com/office/drawing/2014/main" id="{47540321-50F2-4D4D-AE38-0A8EFFD81D0A}"/>
              </a:ext>
            </a:extLst>
          </p:cNvPr>
          <p:cNvSpPr txBox="1">
            <a:spLocks/>
          </p:cNvSpPr>
          <p:nvPr/>
        </p:nvSpPr>
        <p:spPr>
          <a:xfrm>
            <a:off x="8865507" y="4420746"/>
            <a:ext cx="3326493" cy="1763486"/>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GB" dirty="0">
                <a:solidFill>
                  <a:schemeClr val="bg1"/>
                </a:solidFill>
              </a:rPr>
              <a:t>How could a lack of ability to communicate appropriately affect these particular jobs? </a:t>
            </a:r>
          </a:p>
        </p:txBody>
      </p:sp>
      <p:pic>
        <p:nvPicPr>
          <p:cNvPr id="12" name="Picture 11">
            <a:extLst>
              <a:ext uri="{FF2B5EF4-FFF2-40B4-BE49-F238E27FC236}">
                <a16:creationId xmlns:a16="http://schemas.microsoft.com/office/drawing/2014/main" id="{561D8BC2-8447-4D4A-9A10-32FDE2A79319}"/>
              </a:ext>
            </a:extLst>
          </p:cNvPr>
          <p:cNvPicPr>
            <a:picLocks noChangeAspect="1"/>
          </p:cNvPicPr>
          <p:nvPr/>
        </p:nvPicPr>
        <p:blipFill>
          <a:blip r:embed="rId3"/>
          <a:stretch>
            <a:fillRect/>
          </a:stretch>
        </p:blipFill>
        <p:spPr>
          <a:xfrm>
            <a:off x="0" y="4085195"/>
            <a:ext cx="4572000" cy="2572681"/>
          </a:xfrm>
          <a:prstGeom prst="rect">
            <a:avLst/>
          </a:prstGeom>
        </p:spPr>
      </p:pic>
    </p:spTree>
    <p:extLst>
      <p:ext uri="{BB962C8B-B14F-4D97-AF65-F5344CB8AC3E}">
        <p14:creationId xmlns:p14="http://schemas.microsoft.com/office/powerpoint/2010/main" val="15086789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210F6A1-CB49-FD40-891E-74DC3E6220E0}"/>
              </a:ext>
            </a:extLst>
          </p:cNvPr>
          <p:cNvSpPr>
            <a:spLocks noGrp="1"/>
          </p:cNvSpPr>
          <p:nvPr>
            <p:ph idx="1"/>
          </p:nvPr>
        </p:nvSpPr>
        <p:spPr>
          <a:xfrm>
            <a:off x="456507" y="1825625"/>
            <a:ext cx="11278985" cy="4358607"/>
          </a:xfrm>
        </p:spPr>
        <p:txBody>
          <a:bodyPr>
            <a:normAutofit/>
          </a:bodyPr>
          <a:lstStyle/>
          <a:p>
            <a:pPr marL="0" indent="0">
              <a:buNone/>
            </a:pPr>
            <a:r>
              <a:rPr lang="en-GB" dirty="0"/>
              <a:t>Studying English GCSEs and A Levels can also be useful for accessing higher education courses such as:</a:t>
            </a:r>
          </a:p>
          <a:p>
            <a:pPr>
              <a:buFont typeface="Arial" panose="020B0604020202020204" pitchFamily="34" charset="0"/>
              <a:buChar char="•"/>
            </a:pPr>
            <a:r>
              <a:rPr lang="en-GB" dirty="0"/>
              <a:t>law</a:t>
            </a:r>
          </a:p>
          <a:p>
            <a:pPr>
              <a:buFont typeface="Arial" panose="020B0604020202020204" pitchFamily="34" charset="0"/>
              <a:buChar char="•"/>
            </a:pPr>
            <a:r>
              <a:rPr lang="en-GB" dirty="0"/>
              <a:t>media studies</a:t>
            </a:r>
          </a:p>
          <a:p>
            <a:pPr>
              <a:buFont typeface="Arial" panose="020B0604020202020204" pitchFamily="34" charset="0"/>
              <a:buChar char="•"/>
            </a:pPr>
            <a:r>
              <a:rPr lang="en-GB" dirty="0"/>
              <a:t>classics</a:t>
            </a:r>
          </a:p>
          <a:p>
            <a:pPr>
              <a:buFont typeface="Arial" panose="020B0604020202020204" pitchFamily="34" charset="0"/>
              <a:buChar char="•"/>
            </a:pPr>
            <a:r>
              <a:rPr lang="en-GB" dirty="0"/>
              <a:t>speech therapy</a:t>
            </a:r>
          </a:p>
          <a:p>
            <a:pPr>
              <a:buFont typeface="Arial" panose="020B0604020202020204" pitchFamily="34" charset="0"/>
              <a:buChar char="•"/>
            </a:pPr>
            <a:r>
              <a:rPr lang="en-GB" dirty="0"/>
              <a:t>publishing</a:t>
            </a:r>
          </a:p>
          <a:p>
            <a:pPr>
              <a:buFont typeface="Arial" panose="020B0604020202020204" pitchFamily="34" charset="0"/>
              <a:buChar char="•"/>
            </a:pPr>
            <a:r>
              <a:rPr lang="en-GB" dirty="0"/>
              <a:t>and so much more! </a:t>
            </a:r>
          </a:p>
        </p:txBody>
      </p:sp>
      <p:sp>
        <p:nvSpPr>
          <p:cNvPr id="6" name="Title 3">
            <a:extLst>
              <a:ext uri="{FF2B5EF4-FFF2-40B4-BE49-F238E27FC236}">
                <a16:creationId xmlns:a16="http://schemas.microsoft.com/office/drawing/2014/main" id="{8FF0A46F-910D-4B4E-B9DD-4B40FB09B670}"/>
              </a:ext>
            </a:extLst>
          </p:cNvPr>
          <p:cNvSpPr txBox="1">
            <a:spLocks/>
          </p:cNvSpPr>
          <p:nvPr/>
        </p:nvSpPr>
        <p:spPr>
          <a:xfrm>
            <a:off x="0" y="377752"/>
            <a:ext cx="11423374" cy="974229"/>
          </a:xfrm>
          <a:prstGeom prst="rect">
            <a:avLst/>
          </a:prstGeom>
          <a:solidFill>
            <a:srgbClr val="23706C"/>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solidFill>
                  <a:schemeClr val="bg1"/>
                </a:solidFill>
                <a:latin typeface="Helvetica Light" panose="020B0403020202020204" pitchFamily="34" charset="0"/>
              </a:rPr>
              <a:t>What can you do with English?</a:t>
            </a:r>
          </a:p>
        </p:txBody>
      </p:sp>
      <p:pic>
        <p:nvPicPr>
          <p:cNvPr id="9" name="Picture 8">
            <a:extLst>
              <a:ext uri="{FF2B5EF4-FFF2-40B4-BE49-F238E27FC236}">
                <a16:creationId xmlns:a16="http://schemas.microsoft.com/office/drawing/2014/main" id="{B1250D83-E1FF-6641-876D-BD61AF130B3C}"/>
              </a:ext>
            </a:extLst>
          </p:cNvPr>
          <p:cNvPicPr>
            <a:picLocks noChangeAspect="1"/>
          </p:cNvPicPr>
          <p:nvPr/>
        </p:nvPicPr>
        <p:blipFill>
          <a:blip r:embed="rId3"/>
          <a:stretch>
            <a:fillRect/>
          </a:stretch>
        </p:blipFill>
        <p:spPr>
          <a:xfrm>
            <a:off x="5917474" y="2481739"/>
            <a:ext cx="6274526" cy="4176138"/>
          </a:xfrm>
          <a:prstGeom prst="rect">
            <a:avLst/>
          </a:prstGeom>
        </p:spPr>
      </p:pic>
    </p:spTree>
    <p:extLst>
      <p:ext uri="{BB962C8B-B14F-4D97-AF65-F5344CB8AC3E}">
        <p14:creationId xmlns:p14="http://schemas.microsoft.com/office/powerpoint/2010/main" val="16176586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EABAF518-B87B-D44A-9D2C-0D8725DBD803}"/>
              </a:ext>
            </a:extLst>
          </p:cNvPr>
          <p:cNvSpPr/>
          <p:nvPr/>
        </p:nvSpPr>
        <p:spPr>
          <a:xfrm>
            <a:off x="-1491020" y="-271712"/>
            <a:ext cx="6761201" cy="5832044"/>
          </a:xfrm>
          <a:prstGeom prst="ellipse">
            <a:avLst/>
          </a:prstGeom>
          <a:solidFill>
            <a:srgbClr val="23706C"/>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92EC62F-D3F3-074B-94A3-6C0E4FBD0037}"/>
              </a:ext>
            </a:extLst>
          </p:cNvPr>
          <p:cNvSpPr txBox="1"/>
          <p:nvPr/>
        </p:nvSpPr>
        <p:spPr>
          <a:xfrm>
            <a:off x="586286" y="905372"/>
            <a:ext cx="3842631" cy="2800767"/>
          </a:xfrm>
          <a:prstGeom prst="rect">
            <a:avLst/>
          </a:prstGeom>
          <a:solidFill>
            <a:srgbClr val="23706C"/>
          </a:solidFill>
          <a:ln>
            <a:noFill/>
          </a:ln>
        </p:spPr>
        <p:txBody>
          <a:bodyPr wrap="square" rtlCol="0">
            <a:spAutoFit/>
          </a:bodyPr>
          <a:lstStyle/>
          <a:p>
            <a:r>
              <a:rPr lang="en-US" sz="4400" b="1" dirty="0">
                <a:solidFill>
                  <a:schemeClr val="bg1"/>
                </a:solidFill>
                <a:latin typeface="Helvetica Light" panose="020B0403020202020204" pitchFamily="34" charset="0"/>
              </a:rPr>
              <a:t>TASK: </a:t>
            </a:r>
            <a:r>
              <a:rPr lang="en-US" sz="4400" dirty="0">
                <a:solidFill>
                  <a:schemeClr val="bg1"/>
                </a:solidFill>
                <a:latin typeface="Helvetica Light" panose="020B0403020202020204" pitchFamily="34" charset="0"/>
              </a:rPr>
              <a:t>How can English develop your character?</a:t>
            </a:r>
          </a:p>
        </p:txBody>
      </p:sp>
      <p:pic>
        <p:nvPicPr>
          <p:cNvPr id="4" name="Picture 3">
            <a:extLst>
              <a:ext uri="{FF2B5EF4-FFF2-40B4-BE49-F238E27FC236}">
                <a16:creationId xmlns:a16="http://schemas.microsoft.com/office/drawing/2014/main" id="{1FEA0E8D-B5AE-5643-807E-85EB91F9702F}"/>
              </a:ext>
            </a:extLst>
          </p:cNvPr>
          <p:cNvPicPr>
            <a:picLocks noChangeAspect="1"/>
          </p:cNvPicPr>
          <p:nvPr/>
        </p:nvPicPr>
        <p:blipFill>
          <a:blip r:embed="rId2"/>
          <a:stretch>
            <a:fillRect/>
          </a:stretch>
        </p:blipFill>
        <p:spPr>
          <a:xfrm>
            <a:off x="5414962" y="0"/>
            <a:ext cx="5551387" cy="6570409"/>
          </a:xfrm>
          <a:prstGeom prst="rect">
            <a:avLst/>
          </a:prstGeom>
        </p:spPr>
      </p:pic>
      <p:pic>
        <p:nvPicPr>
          <p:cNvPr id="6" name="Picture 5">
            <a:extLst>
              <a:ext uri="{FF2B5EF4-FFF2-40B4-BE49-F238E27FC236}">
                <a16:creationId xmlns:a16="http://schemas.microsoft.com/office/drawing/2014/main" id="{3DC60FF9-DD87-4D02-BB45-73C64DF5FBB5}"/>
              </a:ext>
            </a:extLst>
          </p:cNvPr>
          <p:cNvPicPr>
            <a:picLocks noChangeAspect="1"/>
          </p:cNvPicPr>
          <p:nvPr/>
        </p:nvPicPr>
        <p:blipFill rotWithShape="1">
          <a:blip r:embed="rId3"/>
          <a:srcRect l="16654" r="19887"/>
          <a:stretch/>
        </p:blipFill>
        <p:spPr>
          <a:xfrm>
            <a:off x="10863606" y="5483997"/>
            <a:ext cx="1225651" cy="1086412"/>
          </a:xfrm>
          <a:prstGeom prst="rect">
            <a:avLst/>
          </a:prstGeom>
        </p:spPr>
      </p:pic>
    </p:spTree>
    <p:extLst>
      <p:ext uri="{BB962C8B-B14F-4D97-AF65-F5344CB8AC3E}">
        <p14:creationId xmlns:p14="http://schemas.microsoft.com/office/powerpoint/2010/main" val="5195939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823B942-5151-4B12-96EF-DB0242B6BE2F}"/>
              </a:ext>
            </a:extLst>
          </p:cNvPr>
          <p:cNvPicPr>
            <a:picLocks noChangeAspect="1"/>
          </p:cNvPicPr>
          <p:nvPr/>
        </p:nvPicPr>
        <p:blipFill rotWithShape="1">
          <a:blip r:embed="rId3"/>
          <a:srcRect l="16654" r="19887"/>
          <a:stretch/>
        </p:blipFill>
        <p:spPr>
          <a:xfrm>
            <a:off x="10863606" y="5483997"/>
            <a:ext cx="1225651" cy="1086412"/>
          </a:xfrm>
          <a:prstGeom prst="rect">
            <a:avLst/>
          </a:prstGeom>
        </p:spPr>
      </p:pic>
      <p:sp>
        <p:nvSpPr>
          <p:cNvPr id="4" name="TextBox 3">
            <a:extLst>
              <a:ext uri="{FF2B5EF4-FFF2-40B4-BE49-F238E27FC236}">
                <a16:creationId xmlns:a16="http://schemas.microsoft.com/office/drawing/2014/main" id="{54E61B62-EE55-AE45-8C2D-4B0CC49183C7}"/>
              </a:ext>
            </a:extLst>
          </p:cNvPr>
          <p:cNvSpPr txBox="1"/>
          <p:nvPr/>
        </p:nvSpPr>
        <p:spPr>
          <a:xfrm>
            <a:off x="251791" y="1589175"/>
            <a:ext cx="9623729" cy="830997"/>
          </a:xfrm>
          <a:prstGeom prst="rect">
            <a:avLst/>
          </a:prstGeom>
          <a:noFill/>
        </p:spPr>
        <p:txBody>
          <a:bodyPr wrap="square" rtlCol="0">
            <a:spAutoFit/>
          </a:bodyPr>
          <a:lstStyle/>
          <a:p>
            <a:r>
              <a:rPr lang="en-GB" sz="2400" b="1" dirty="0"/>
              <a:t>Leadership: </a:t>
            </a:r>
            <a:r>
              <a:rPr lang="en-GB" sz="2400" dirty="0"/>
              <a:t>speaking and listening tasks, leading group projects, debating, communicating appropriately and problem-solving through analysis. </a:t>
            </a:r>
          </a:p>
        </p:txBody>
      </p:sp>
      <p:sp>
        <p:nvSpPr>
          <p:cNvPr id="5" name="TextBox 4">
            <a:extLst>
              <a:ext uri="{FF2B5EF4-FFF2-40B4-BE49-F238E27FC236}">
                <a16:creationId xmlns:a16="http://schemas.microsoft.com/office/drawing/2014/main" id="{D0640A0F-2FE4-1B4D-A0D0-1113EEC03797}"/>
              </a:ext>
            </a:extLst>
          </p:cNvPr>
          <p:cNvSpPr txBox="1"/>
          <p:nvPr/>
        </p:nvSpPr>
        <p:spPr>
          <a:xfrm>
            <a:off x="4240693" y="2420172"/>
            <a:ext cx="7845289" cy="1200329"/>
          </a:xfrm>
          <a:prstGeom prst="rect">
            <a:avLst/>
          </a:prstGeom>
          <a:noFill/>
        </p:spPr>
        <p:txBody>
          <a:bodyPr wrap="square" rtlCol="0">
            <a:spAutoFit/>
          </a:bodyPr>
          <a:lstStyle/>
          <a:p>
            <a:r>
              <a:rPr lang="en-GB" sz="2400" b="1" dirty="0"/>
              <a:t>Organisation: </a:t>
            </a:r>
            <a:r>
              <a:rPr lang="en-GB" sz="2400" dirty="0"/>
              <a:t>project-based work, group presentations, working as part of a team, planning of written work, meeting deadlines for home learning, revision scheduling/interleaving. </a:t>
            </a:r>
          </a:p>
        </p:txBody>
      </p:sp>
      <p:sp>
        <p:nvSpPr>
          <p:cNvPr id="6" name="TextBox 5">
            <a:extLst>
              <a:ext uri="{FF2B5EF4-FFF2-40B4-BE49-F238E27FC236}">
                <a16:creationId xmlns:a16="http://schemas.microsoft.com/office/drawing/2014/main" id="{A8EF3408-D5BF-B941-8238-65D7BE4DD657}"/>
              </a:ext>
            </a:extLst>
          </p:cNvPr>
          <p:cNvSpPr txBox="1"/>
          <p:nvPr/>
        </p:nvSpPr>
        <p:spPr>
          <a:xfrm>
            <a:off x="251791" y="3579037"/>
            <a:ext cx="7076662" cy="1200329"/>
          </a:xfrm>
          <a:prstGeom prst="rect">
            <a:avLst/>
          </a:prstGeom>
          <a:noFill/>
        </p:spPr>
        <p:txBody>
          <a:bodyPr wrap="square" rtlCol="0">
            <a:spAutoFit/>
          </a:bodyPr>
          <a:lstStyle/>
          <a:p>
            <a:r>
              <a:rPr lang="en-GB" sz="2400" b="1" dirty="0"/>
              <a:t>Resilience: </a:t>
            </a:r>
            <a:r>
              <a:rPr lang="en-GB" sz="2400" dirty="0"/>
              <a:t>persevering with targets, challenging yourself to develop your vocabulary and reading skills, drafting and editing written work, as well as revision.</a:t>
            </a:r>
          </a:p>
        </p:txBody>
      </p:sp>
      <p:sp>
        <p:nvSpPr>
          <p:cNvPr id="7" name="TextBox 6">
            <a:extLst>
              <a:ext uri="{FF2B5EF4-FFF2-40B4-BE49-F238E27FC236}">
                <a16:creationId xmlns:a16="http://schemas.microsoft.com/office/drawing/2014/main" id="{F0AEE9A1-AAA4-A840-BDE1-55ACAF5B5D52}"/>
              </a:ext>
            </a:extLst>
          </p:cNvPr>
          <p:cNvSpPr txBox="1"/>
          <p:nvPr/>
        </p:nvSpPr>
        <p:spPr>
          <a:xfrm>
            <a:off x="4572000" y="4731166"/>
            <a:ext cx="7513982" cy="1569660"/>
          </a:xfrm>
          <a:prstGeom prst="rect">
            <a:avLst/>
          </a:prstGeom>
          <a:noFill/>
        </p:spPr>
        <p:txBody>
          <a:bodyPr wrap="square" rtlCol="0">
            <a:spAutoFit/>
          </a:bodyPr>
          <a:lstStyle/>
          <a:p>
            <a:r>
              <a:rPr lang="en-GB" sz="2400" b="1" dirty="0"/>
              <a:t>Initiative: </a:t>
            </a:r>
            <a:r>
              <a:rPr lang="en-GB" sz="2400" dirty="0"/>
              <a:t>initiating ideas in discussions, independent creative writing, speaking and listening tasks, debating, proof-reading and creation of revision resources and schedules.</a:t>
            </a:r>
          </a:p>
        </p:txBody>
      </p:sp>
      <p:sp>
        <p:nvSpPr>
          <p:cNvPr id="10" name="TextBox 9">
            <a:extLst>
              <a:ext uri="{FF2B5EF4-FFF2-40B4-BE49-F238E27FC236}">
                <a16:creationId xmlns:a16="http://schemas.microsoft.com/office/drawing/2014/main" id="{DFE39DA6-F2BB-9246-9D8E-F1A4AD816E59}"/>
              </a:ext>
            </a:extLst>
          </p:cNvPr>
          <p:cNvSpPr txBox="1"/>
          <p:nvPr/>
        </p:nvSpPr>
        <p:spPr>
          <a:xfrm>
            <a:off x="0" y="5160983"/>
            <a:ext cx="5352365" cy="1569660"/>
          </a:xfrm>
          <a:prstGeom prst="rect">
            <a:avLst/>
          </a:prstGeom>
          <a:noFill/>
        </p:spPr>
        <p:txBody>
          <a:bodyPr wrap="square" rtlCol="0">
            <a:spAutoFit/>
          </a:bodyPr>
          <a:lstStyle/>
          <a:p>
            <a:r>
              <a:rPr lang="en-GB" sz="2400" b="1" dirty="0"/>
              <a:t>Communication: </a:t>
            </a:r>
            <a:r>
              <a:rPr lang="en-GB" sz="2400" dirty="0"/>
              <a:t>paired/group/class discussions, debating, group presentations and written communication in a variety of forms. </a:t>
            </a:r>
          </a:p>
        </p:txBody>
      </p:sp>
      <p:sp>
        <p:nvSpPr>
          <p:cNvPr id="11" name="Title 3">
            <a:extLst>
              <a:ext uri="{FF2B5EF4-FFF2-40B4-BE49-F238E27FC236}">
                <a16:creationId xmlns:a16="http://schemas.microsoft.com/office/drawing/2014/main" id="{57A2651D-487F-7640-84BF-15672210F209}"/>
              </a:ext>
            </a:extLst>
          </p:cNvPr>
          <p:cNvSpPr txBox="1">
            <a:spLocks/>
          </p:cNvSpPr>
          <p:nvPr/>
        </p:nvSpPr>
        <p:spPr>
          <a:xfrm>
            <a:off x="0" y="377752"/>
            <a:ext cx="11423374" cy="974229"/>
          </a:xfrm>
          <a:prstGeom prst="rect">
            <a:avLst/>
          </a:prstGeom>
          <a:solidFill>
            <a:srgbClr val="23706C"/>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solidFill>
                  <a:schemeClr val="bg1"/>
                </a:solidFill>
                <a:latin typeface="Helvetica Light" panose="020B0403020202020204" pitchFamily="34" charset="0"/>
              </a:rPr>
              <a:t>How can English develop your character?</a:t>
            </a:r>
          </a:p>
        </p:txBody>
      </p:sp>
      <p:pic>
        <p:nvPicPr>
          <p:cNvPr id="12" name="Picture 11">
            <a:extLst>
              <a:ext uri="{FF2B5EF4-FFF2-40B4-BE49-F238E27FC236}">
                <a16:creationId xmlns:a16="http://schemas.microsoft.com/office/drawing/2014/main" id="{88E306F1-8FD3-2045-8C03-A2595454BB25}"/>
              </a:ext>
            </a:extLst>
          </p:cNvPr>
          <p:cNvPicPr>
            <a:picLocks noChangeAspect="1"/>
          </p:cNvPicPr>
          <p:nvPr/>
        </p:nvPicPr>
        <p:blipFill rotWithShape="1">
          <a:blip r:embed="rId4"/>
          <a:srcRect l="9259" r="7717" b="19297"/>
          <a:stretch/>
        </p:blipFill>
        <p:spPr>
          <a:xfrm>
            <a:off x="10658475" y="0"/>
            <a:ext cx="1533525" cy="1823939"/>
          </a:xfrm>
          <a:prstGeom prst="rect">
            <a:avLst/>
          </a:prstGeom>
        </p:spPr>
      </p:pic>
    </p:spTree>
    <p:extLst>
      <p:ext uri="{BB962C8B-B14F-4D97-AF65-F5344CB8AC3E}">
        <p14:creationId xmlns:p14="http://schemas.microsoft.com/office/powerpoint/2010/main" val="18685662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DDE1E02-0AB1-4B71-A95E-F9E80477807F}"/>
              </a:ext>
            </a:extLst>
          </p:cNvPr>
          <p:cNvPicPr>
            <a:picLocks noChangeAspect="1"/>
          </p:cNvPicPr>
          <p:nvPr/>
        </p:nvPicPr>
        <p:blipFill rotWithShape="1">
          <a:blip r:embed="rId2"/>
          <a:srcRect l="16654" r="19887"/>
          <a:stretch/>
        </p:blipFill>
        <p:spPr>
          <a:xfrm>
            <a:off x="10863606" y="5483997"/>
            <a:ext cx="1225651" cy="1086412"/>
          </a:xfrm>
          <a:prstGeom prst="rect">
            <a:avLst/>
          </a:prstGeom>
        </p:spPr>
      </p:pic>
      <p:sp>
        <p:nvSpPr>
          <p:cNvPr id="3" name="Content Placeholder 2">
            <a:extLst>
              <a:ext uri="{FF2B5EF4-FFF2-40B4-BE49-F238E27FC236}">
                <a16:creationId xmlns:a16="http://schemas.microsoft.com/office/drawing/2014/main" id="{2210F6A1-CB49-FD40-891E-74DC3E6220E0}"/>
              </a:ext>
            </a:extLst>
          </p:cNvPr>
          <p:cNvSpPr>
            <a:spLocks noGrp="1"/>
          </p:cNvSpPr>
          <p:nvPr>
            <p:ph idx="1"/>
          </p:nvPr>
        </p:nvSpPr>
        <p:spPr>
          <a:xfrm>
            <a:off x="404254" y="1823939"/>
            <a:ext cx="11278985" cy="4599238"/>
          </a:xfrm>
        </p:spPr>
        <p:txBody>
          <a:bodyPr>
            <a:normAutofit fontScale="92500"/>
          </a:bodyPr>
          <a:lstStyle/>
          <a:p>
            <a:r>
              <a:rPr lang="en-GB" dirty="0"/>
              <a:t>By exploring characters in literature, we can become more aware of different lifestyles, societies, cultures and issues that people face and therefore adapt and shape our own characters, based on how texts inspire and move us. </a:t>
            </a:r>
          </a:p>
          <a:p>
            <a:endParaRPr lang="en-GB" dirty="0"/>
          </a:p>
          <a:p>
            <a:r>
              <a:rPr lang="en-GB" dirty="0"/>
              <a:t>By exploring different issues in non-fiction and fiction texts, across language and literature, we can explore and investigate different issues, but also different time periods, social contexts and much more. </a:t>
            </a:r>
          </a:p>
          <a:p>
            <a:endParaRPr lang="en-GB" dirty="0"/>
          </a:p>
          <a:p>
            <a:r>
              <a:rPr lang="en-GB" dirty="0"/>
              <a:t>By reading widely, debating and developing our speaking and listening skills through English lessons, we can become much more aware of the world around us and the diverse range of people that live within it. </a:t>
            </a:r>
          </a:p>
        </p:txBody>
      </p:sp>
      <p:sp>
        <p:nvSpPr>
          <p:cNvPr id="6" name="Title 3">
            <a:extLst>
              <a:ext uri="{FF2B5EF4-FFF2-40B4-BE49-F238E27FC236}">
                <a16:creationId xmlns:a16="http://schemas.microsoft.com/office/drawing/2014/main" id="{7181C55A-BCE2-0345-A1DC-4A21BEFCA524}"/>
              </a:ext>
            </a:extLst>
          </p:cNvPr>
          <p:cNvSpPr txBox="1">
            <a:spLocks/>
          </p:cNvSpPr>
          <p:nvPr/>
        </p:nvSpPr>
        <p:spPr>
          <a:xfrm>
            <a:off x="0" y="377752"/>
            <a:ext cx="11423374" cy="1279598"/>
          </a:xfrm>
          <a:prstGeom prst="rect">
            <a:avLst/>
          </a:prstGeom>
          <a:solidFill>
            <a:srgbClr val="23706C"/>
          </a:solidFill>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solidFill>
                  <a:schemeClr val="bg1"/>
                </a:solidFill>
                <a:latin typeface="Helvetica Light" panose="020B0403020202020204" pitchFamily="34" charset="0"/>
              </a:rPr>
              <a:t>How can English develop your character and cultural awareness?</a:t>
            </a:r>
          </a:p>
        </p:txBody>
      </p:sp>
      <p:pic>
        <p:nvPicPr>
          <p:cNvPr id="7" name="Picture 6">
            <a:extLst>
              <a:ext uri="{FF2B5EF4-FFF2-40B4-BE49-F238E27FC236}">
                <a16:creationId xmlns:a16="http://schemas.microsoft.com/office/drawing/2014/main" id="{F2320AF2-69C2-714F-B3B6-A20B12B40823}"/>
              </a:ext>
            </a:extLst>
          </p:cNvPr>
          <p:cNvPicPr>
            <a:picLocks noChangeAspect="1"/>
          </p:cNvPicPr>
          <p:nvPr/>
        </p:nvPicPr>
        <p:blipFill rotWithShape="1">
          <a:blip r:embed="rId3"/>
          <a:srcRect l="9259" r="7717" b="19297"/>
          <a:stretch/>
        </p:blipFill>
        <p:spPr>
          <a:xfrm>
            <a:off x="10658475" y="0"/>
            <a:ext cx="1533525" cy="1823939"/>
          </a:xfrm>
          <a:prstGeom prst="rect">
            <a:avLst/>
          </a:prstGeom>
        </p:spPr>
      </p:pic>
    </p:spTree>
    <p:extLst>
      <p:ext uri="{BB962C8B-B14F-4D97-AF65-F5344CB8AC3E}">
        <p14:creationId xmlns:p14="http://schemas.microsoft.com/office/powerpoint/2010/main" val="11112499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210F6A1-CB49-FD40-891E-74DC3E6220E0}"/>
              </a:ext>
            </a:extLst>
          </p:cNvPr>
          <p:cNvSpPr>
            <a:spLocks noGrp="1"/>
          </p:cNvSpPr>
          <p:nvPr>
            <p:ph idx="1"/>
          </p:nvPr>
        </p:nvSpPr>
        <p:spPr/>
        <p:txBody>
          <a:bodyPr/>
          <a:lstStyle/>
          <a:p>
            <a:pPr marL="0" indent="0">
              <a:buNone/>
            </a:pPr>
            <a:r>
              <a:rPr lang="en-GB" dirty="0"/>
              <a:t>Television News Reporter</a:t>
            </a:r>
          </a:p>
          <a:p>
            <a:pPr marL="0" indent="0">
              <a:buNone/>
            </a:pPr>
            <a:r>
              <a:rPr lang="en-GB" dirty="0">
                <a:hlinkClick r:id="rId2"/>
              </a:rPr>
              <a:t>https://icould.com/stories/mervyn-jess/</a:t>
            </a:r>
            <a:endParaRPr lang="en-GB" dirty="0"/>
          </a:p>
          <a:p>
            <a:pPr marL="0" indent="0">
              <a:buNone/>
            </a:pPr>
            <a:endParaRPr lang="en-GB" dirty="0"/>
          </a:p>
          <a:p>
            <a:pPr marL="0" indent="0">
              <a:buNone/>
            </a:pPr>
            <a:r>
              <a:rPr lang="en-GB" dirty="0"/>
              <a:t>Media Officer</a:t>
            </a:r>
          </a:p>
          <a:p>
            <a:pPr marL="0" indent="0">
              <a:buNone/>
            </a:pPr>
            <a:r>
              <a:rPr lang="en-GB" dirty="0">
                <a:hlinkClick r:id="rId3"/>
              </a:rPr>
              <a:t>https://icould.com/stories/deborah-k/</a:t>
            </a:r>
            <a:endParaRPr lang="en-GB" dirty="0"/>
          </a:p>
          <a:p>
            <a:pPr marL="0" indent="0">
              <a:buNone/>
            </a:pPr>
            <a:endParaRPr lang="en-GB" dirty="0"/>
          </a:p>
        </p:txBody>
      </p:sp>
      <p:sp>
        <p:nvSpPr>
          <p:cNvPr id="6" name="Title 3">
            <a:extLst>
              <a:ext uri="{FF2B5EF4-FFF2-40B4-BE49-F238E27FC236}">
                <a16:creationId xmlns:a16="http://schemas.microsoft.com/office/drawing/2014/main" id="{F9A7B684-EEE3-5C4A-80D0-2048782BF702}"/>
              </a:ext>
            </a:extLst>
          </p:cNvPr>
          <p:cNvSpPr txBox="1">
            <a:spLocks/>
          </p:cNvSpPr>
          <p:nvPr/>
        </p:nvSpPr>
        <p:spPr>
          <a:xfrm>
            <a:off x="0" y="377752"/>
            <a:ext cx="11423374" cy="974229"/>
          </a:xfrm>
          <a:prstGeom prst="rect">
            <a:avLst/>
          </a:prstGeom>
          <a:solidFill>
            <a:srgbClr val="23706C"/>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solidFill>
                  <a:schemeClr val="bg1"/>
                </a:solidFill>
                <a:latin typeface="Helvetica Light" panose="020B0403020202020204" pitchFamily="34" charset="0"/>
              </a:rPr>
              <a:t>Videos from </a:t>
            </a:r>
            <a:r>
              <a:rPr lang="en-GB" dirty="0">
                <a:solidFill>
                  <a:schemeClr val="bg1"/>
                </a:solidFill>
                <a:latin typeface="Helvetica Light" panose="020B0403020202020204" pitchFamily="34" charset="0"/>
                <a:hlinkClick r:id="rId4">
                  <a:extLst>
                    <a:ext uri="{A12FA001-AC4F-418D-AE19-62706E023703}">
                      <ahyp:hlinkClr xmlns:ahyp="http://schemas.microsoft.com/office/drawing/2018/hyperlinkcolor" val="tx"/>
                    </a:ext>
                  </a:extLst>
                </a:hlinkClick>
              </a:rPr>
              <a:t>www.icould.com</a:t>
            </a:r>
            <a:r>
              <a:rPr lang="en-GB" dirty="0">
                <a:solidFill>
                  <a:schemeClr val="bg1"/>
                </a:solidFill>
                <a:latin typeface="Helvetica Light" panose="020B0403020202020204" pitchFamily="34" charset="0"/>
              </a:rPr>
              <a:t> </a:t>
            </a:r>
          </a:p>
        </p:txBody>
      </p:sp>
      <p:pic>
        <p:nvPicPr>
          <p:cNvPr id="8" name="Picture 7">
            <a:extLst>
              <a:ext uri="{FF2B5EF4-FFF2-40B4-BE49-F238E27FC236}">
                <a16:creationId xmlns:a16="http://schemas.microsoft.com/office/drawing/2014/main" id="{7D3FDAB2-33B8-F64A-B33A-0054F5C26B99}"/>
              </a:ext>
            </a:extLst>
          </p:cNvPr>
          <p:cNvPicPr>
            <a:picLocks noChangeAspect="1"/>
          </p:cNvPicPr>
          <p:nvPr/>
        </p:nvPicPr>
        <p:blipFill>
          <a:blip r:embed="rId5"/>
          <a:stretch>
            <a:fillRect/>
          </a:stretch>
        </p:blipFill>
        <p:spPr>
          <a:xfrm>
            <a:off x="6281919" y="3500845"/>
            <a:ext cx="5910081" cy="3114366"/>
          </a:xfrm>
          <a:prstGeom prst="rect">
            <a:avLst/>
          </a:prstGeom>
        </p:spPr>
      </p:pic>
    </p:spTree>
    <p:extLst>
      <p:ext uri="{BB962C8B-B14F-4D97-AF65-F5344CB8AC3E}">
        <p14:creationId xmlns:p14="http://schemas.microsoft.com/office/powerpoint/2010/main" val="30785900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BC337AEE-9845-0947-AD40-75223DB1AF4A}"/>
              </a:ext>
            </a:extLst>
          </p:cNvPr>
          <p:cNvGraphicFramePr>
            <a:graphicFrameLocks noGrp="1"/>
          </p:cNvGraphicFramePr>
          <p:nvPr>
            <p:ph idx="1"/>
            <p:extLst>
              <p:ext uri="{D42A27DB-BD31-4B8C-83A1-F6EECF244321}">
                <p14:modId xmlns:p14="http://schemas.microsoft.com/office/powerpoint/2010/main" val="3481728663"/>
              </p:ext>
            </p:extLst>
          </p:nvPr>
        </p:nvGraphicFramePr>
        <p:xfrm>
          <a:off x="457200" y="1825625"/>
          <a:ext cx="11277600" cy="2786364"/>
        </p:xfrm>
        <a:graphic>
          <a:graphicData uri="http://schemas.openxmlformats.org/drawingml/2006/table">
            <a:tbl>
              <a:tblPr firstRow="1" bandRow="1">
                <a:tableStyleId>{5C22544A-7EE6-4342-B048-85BDC9FD1C3A}</a:tableStyleId>
              </a:tblPr>
              <a:tblGrid>
                <a:gridCol w="5638800">
                  <a:extLst>
                    <a:ext uri="{9D8B030D-6E8A-4147-A177-3AD203B41FA5}">
                      <a16:colId xmlns:a16="http://schemas.microsoft.com/office/drawing/2014/main" val="3695687274"/>
                    </a:ext>
                  </a:extLst>
                </a:gridCol>
                <a:gridCol w="5638800">
                  <a:extLst>
                    <a:ext uri="{9D8B030D-6E8A-4147-A177-3AD203B41FA5}">
                      <a16:colId xmlns:a16="http://schemas.microsoft.com/office/drawing/2014/main" val="4253336608"/>
                    </a:ext>
                  </a:extLst>
                </a:gridCol>
              </a:tblGrid>
              <a:tr h="607332">
                <a:tc>
                  <a:txBody>
                    <a:bodyPr/>
                    <a:lstStyle/>
                    <a:p>
                      <a:pPr algn="ctr"/>
                      <a:r>
                        <a:rPr lang="en-GB" sz="2800" dirty="0"/>
                        <a:t>Language</a:t>
                      </a:r>
                    </a:p>
                  </a:txBody>
                  <a:tcPr/>
                </a:tc>
                <a:tc>
                  <a:txBody>
                    <a:bodyPr/>
                    <a:lstStyle/>
                    <a:p>
                      <a:pPr algn="ctr"/>
                      <a:r>
                        <a:rPr lang="en-GB" sz="2800" dirty="0"/>
                        <a:t>Literature</a:t>
                      </a:r>
                    </a:p>
                  </a:txBody>
                  <a:tcPr/>
                </a:tc>
                <a:extLst>
                  <a:ext uri="{0D108BD9-81ED-4DB2-BD59-A6C34878D82A}">
                    <a16:rowId xmlns:a16="http://schemas.microsoft.com/office/drawing/2014/main" val="4150378134"/>
                  </a:ext>
                </a:extLst>
              </a:tr>
              <a:tr h="2179032">
                <a:tc>
                  <a:txBody>
                    <a:bodyPr/>
                    <a:lstStyle/>
                    <a:p>
                      <a:endParaRPr lang="en-GB" dirty="0"/>
                    </a:p>
                  </a:txBody>
                  <a:tcPr/>
                </a:tc>
                <a:tc>
                  <a:txBody>
                    <a:bodyPr/>
                    <a:lstStyle/>
                    <a:p>
                      <a:endParaRPr lang="en-GB" dirty="0"/>
                    </a:p>
                  </a:txBody>
                  <a:tcPr/>
                </a:tc>
                <a:extLst>
                  <a:ext uri="{0D108BD9-81ED-4DB2-BD59-A6C34878D82A}">
                    <a16:rowId xmlns:a16="http://schemas.microsoft.com/office/drawing/2014/main" val="2603385837"/>
                  </a:ext>
                </a:extLst>
              </a:tr>
            </a:tbl>
          </a:graphicData>
        </a:graphic>
      </p:graphicFrame>
      <p:sp>
        <p:nvSpPr>
          <p:cNvPr id="6" name="Title 3">
            <a:extLst>
              <a:ext uri="{FF2B5EF4-FFF2-40B4-BE49-F238E27FC236}">
                <a16:creationId xmlns:a16="http://schemas.microsoft.com/office/drawing/2014/main" id="{679FABB7-DBBB-384E-BCB7-03B96E137724}"/>
              </a:ext>
            </a:extLst>
          </p:cNvPr>
          <p:cNvSpPr txBox="1">
            <a:spLocks/>
          </p:cNvSpPr>
          <p:nvPr/>
        </p:nvSpPr>
        <p:spPr>
          <a:xfrm>
            <a:off x="0" y="377752"/>
            <a:ext cx="11423374" cy="974229"/>
          </a:xfrm>
          <a:prstGeom prst="rect">
            <a:avLst/>
          </a:prstGeom>
          <a:solidFill>
            <a:srgbClr val="23706C"/>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solidFill>
                  <a:schemeClr val="bg1"/>
                </a:solidFill>
                <a:latin typeface="Helvetica Light" panose="020B0403020202020204" pitchFamily="34" charset="0"/>
              </a:rPr>
              <a:t>Language and literature: what is the difference?</a:t>
            </a:r>
          </a:p>
        </p:txBody>
      </p:sp>
      <p:pic>
        <p:nvPicPr>
          <p:cNvPr id="5" name="Picture 4">
            <a:extLst>
              <a:ext uri="{FF2B5EF4-FFF2-40B4-BE49-F238E27FC236}">
                <a16:creationId xmlns:a16="http://schemas.microsoft.com/office/drawing/2014/main" id="{67F35B05-5CEF-4B9E-94FC-7181ACF0B3D4}"/>
              </a:ext>
            </a:extLst>
          </p:cNvPr>
          <p:cNvPicPr>
            <a:picLocks noChangeAspect="1"/>
          </p:cNvPicPr>
          <p:nvPr/>
        </p:nvPicPr>
        <p:blipFill>
          <a:blip r:embed="rId3"/>
          <a:stretch>
            <a:fillRect/>
          </a:stretch>
        </p:blipFill>
        <p:spPr>
          <a:xfrm>
            <a:off x="10409582" y="5598851"/>
            <a:ext cx="1716157" cy="965338"/>
          </a:xfrm>
          <a:prstGeom prst="rect">
            <a:avLst/>
          </a:prstGeom>
        </p:spPr>
      </p:pic>
    </p:spTree>
    <p:extLst>
      <p:ext uri="{BB962C8B-B14F-4D97-AF65-F5344CB8AC3E}">
        <p14:creationId xmlns:p14="http://schemas.microsoft.com/office/powerpoint/2010/main" val="28132677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BC337AEE-9845-0947-AD40-75223DB1AF4A}"/>
              </a:ext>
            </a:extLst>
          </p:cNvPr>
          <p:cNvGraphicFramePr>
            <a:graphicFrameLocks noGrp="1"/>
          </p:cNvGraphicFramePr>
          <p:nvPr>
            <p:ph idx="1"/>
            <p:extLst>
              <p:ext uri="{D42A27DB-BD31-4B8C-83A1-F6EECF244321}">
                <p14:modId xmlns:p14="http://schemas.microsoft.com/office/powerpoint/2010/main" val="1115232488"/>
              </p:ext>
            </p:extLst>
          </p:nvPr>
        </p:nvGraphicFramePr>
        <p:xfrm>
          <a:off x="457200" y="1825625"/>
          <a:ext cx="11277600" cy="2786364"/>
        </p:xfrm>
        <a:graphic>
          <a:graphicData uri="http://schemas.openxmlformats.org/drawingml/2006/table">
            <a:tbl>
              <a:tblPr firstRow="1" bandRow="1">
                <a:tableStyleId>{5C22544A-7EE6-4342-B048-85BDC9FD1C3A}</a:tableStyleId>
              </a:tblPr>
              <a:tblGrid>
                <a:gridCol w="5638800">
                  <a:extLst>
                    <a:ext uri="{9D8B030D-6E8A-4147-A177-3AD203B41FA5}">
                      <a16:colId xmlns:a16="http://schemas.microsoft.com/office/drawing/2014/main" val="3695687274"/>
                    </a:ext>
                  </a:extLst>
                </a:gridCol>
                <a:gridCol w="5638800">
                  <a:extLst>
                    <a:ext uri="{9D8B030D-6E8A-4147-A177-3AD203B41FA5}">
                      <a16:colId xmlns:a16="http://schemas.microsoft.com/office/drawing/2014/main" val="4253336608"/>
                    </a:ext>
                  </a:extLst>
                </a:gridCol>
              </a:tblGrid>
              <a:tr h="607332">
                <a:tc>
                  <a:txBody>
                    <a:bodyPr/>
                    <a:lstStyle/>
                    <a:p>
                      <a:pPr algn="ctr"/>
                      <a:r>
                        <a:rPr lang="en-GB" sz="2800" dirty="0"/>
                        <a:t>Language</a:t>
                      </a:r>
                    </a:p>
                  </a:txBody>
                  <a:tcPr/>
                </a:tc>
                <a:tc>
                  <a:txBody>
                    <a:bodyPr/>
                    <a:lstStyle/>
                    <a:p>
                      <a:pPr algn="ctr"/>
                      <a:r>
                        <a:rPr lang="en-GB" sz="2800" dirty="0"/>
                        <a:t>Literature</a:t>
                      </a:r>
                    </a:p>
                  </a:txBody>
                  <a:tcPr/>
                </a:tc>
                <a:extLst>
                  <a:ext uri="{0D108BD9-81ED-4DB2-BD59-A6C34878D82A}">
                    <a16:rowId xmlns:a16="http://schemas.microsoft.com/office/drawing/2014/main" val="4150378134"/>
                  </a:ext>
                </a:extLst>
              </a:tr>
              <a:tr h="2179032">
                <a:tc>
                  <a:txBody>
                    <a:bodyPr/>
                    <a:lstStyle/>
                    <a:p>
                      <a:pPr marL="285750" indent="-285750">
                        <a:buFont typeface="Arial" panose="020B0604020202020204" pitchFamily="34" charset="0"/>
                        <a:buChar char="•"/>
                      </a:pPr>
                      <a:r>
                        <a:rPr lang="en-GB" sz="2400" dirty="0"/>
                        <a:t>How words work in written texts and speech </a:t>
                      </a:r>
                    </a:p>
                    <a:p>
                      <a:pPr marL="285750" indent="-285750">
                        <a:buFont typeface="Arial" panose="020B0604020202020204" pitchFamily="34" charset="0"/>
                        <a:buChar char="•"/>
                      </a:pPr>
                      <a:r>
                        <a:rPr lang="en-GB" sz="2400" dirty="0"/>
                        <a:t>Grammar</a:t>
                      </a:r>
                    </a:p>
                    <a:p>
                      <a:pPr marL="285750" indent="-285750">
                        <a:buFont typeface="Arial" panose="020B0604020202020204" pitchFamily="34" charset="0"/>
                        <a:buChar char="•"/>
                      </a:pPr>
                      <a:r>
                        <a:rPr lang="en-GB" sz="2400" dirty="0"/>
                        <a:t>Syntax </a:t>
                      </a:r>
                    </a:p>
                  </a:txBody>
                  <a:tcPr/>
                </a:tc>
                <a:tc>
                  <a:txBody>
                    <a:bodyPr/>
                    <a:lstStyle/>
                    <a:p>
                      <a:pPr marL="285750" indent="-285750">
                        <a:buFont typeface="Arial" panose="020B0604020202020204" pitchFamily="34" charset="0"/>
                        <a:buChar char="•"/>
                      </a:pPr>
                      <a:r>
                        <a:rPr lang="en-GB" sz="2400" dirty="0"/>
                        <a:t>In depth study of works of literature (novels, plays and poetry)</a:t>
                      </a:r>
                    </a:p>
                    <a:p>
                      <a:pPr marL="285750" indent="-285750">
                        <a:buFont typeface="Arial" panose="020B0604020202020204" pitchFamily="34" charset="0"/>
                        <a:buChar char="•"/>
                      </a:pPr>
                      <a:r>
                        <a:rPr lang="en-GB" sz="2400" dirty="0"/>
                        <a:t>Engage with contextual issues </a:t>
                      </a:r>
                    </a:p>
                  </a:txBody>
                  <a:tcPr/>
                </a:tc>
                <a:extLst>
                  <a:ext uri="{0D108BD9-81ED-4DB2-BD59-A6C34878D82A}">
                    <a16:rowId xmlns:a16="http://schemas.microsoft.com/office/drawing/2014/main" val="2603385837"/>
                  </a:ext>
                </a:extLst>
              </a:tr>
            </a:tbl>
          </a:graphicData>
        </a:graphic>
      </p:graphicFrame>
      <p:sp>
        <p:nvSpPr>
          <p:cNvPr id="6" name="Title 3">
            <a:extLst>
              <a:ext uri="{FF2B5EF4-FFF2-40B4-BE49-F238E27FC236}">
                <a16:creationId xmlns:a16="http://schemas.microsoft.com/office/drawing/2014/main" id="{F4603BA1-ECC7-BC41-9EDC-974F0C561715}"/>
              </a:ext>
            </a:extLst>
          </p:cNvPr>
          <p:cNvSpPr txBox="1">
            <a:spLocks/>
          </p:cNvSpPr>
          <p:nvPr/>
        </p:nvSpPr>
        <p:spPr>
          <a:xfrm>
            <a:off x="0" y="377752"/>
            <a:ext cx="11423374" cy="974229"/>
          </a:xfrm>
          <a:prstGeom prst="rect">
            <a:avLst/>
          </a:prstGeom>
          <a:solidFill>
            <a:srgbClr val="23706C"/>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solidFill>
                  <a:schemeClr val="bg1"/>
                </a:solidFill>
                <a:latin typeface="Helvetica Light" panose="020B0403020202020204" pitchFamily="34" charset="0"/>
              </a:rPr>
              <a:t>Language and literature: what is the difference?</a:t>
            </a:r>
          </a:p>
        </p:txBody>
      </p:sp>
      <p:pic>
        <p:nvPicPr>
          <p:cNvPr id="5" name="Picture 4">
            <a:extLst>
              <a:ext uri="{FF2B5EF4-FFF2-40B4-BE49-F238E27FC236}">
                <a16:creationId xmlns:a16="http://schemas.microsoft.com/office/drawing/2014/main" id="{D27E7565-11BA-477A-8D12-F2B01B4ACDC8}"/>
              </a:ext>
            </a:extLst>
          </p:cNvPr>
          <p:cNvPicPr>
            <a:picLocks noChangeAspect="1"/>
          </p:cNvPicPr>
          <p:nvPr/>
        </p:nvPicPr>
        <p:blipFill>
          <a:blip r:embed="rId3"/>
          <a:stretch>
            <a:fillRect/>
          </a:stretch>
        </p:blipFill>
        <p:spPr>
          <a:xfrm>
            <a:off x="10409582" y="5598851"/>
            <a:ext cx="1716157" cy="965338"/>
          </a:xfrm>
          <a:prstGeom prst="rect">
            <a:avLst/>
          </a:prstGeom>
        </p:spPr>
      </p:pic>
    </p:spTree>
    <p:extLst>
      <p:ext uri="{BB962C8B-B14F-4D97-AF65-F5344CB8AC3E}">
        <p14:creationId xmlns:p14="http://schemas.microsoft.com/office/powerpoint/2010/main" val="14949625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785FF48-5A05-A544-BB0C-8853D8F01329}"/>
              </a:ext>
            </a:extLst>
          </p:cNvPr>
          <p:cNvPicPr>
            <a:picLocks noChangeAspect="1"/>
          </p:cNvPicPr>
          <p:nvPr/>
        </p:nvPicPr>
        <p:blipFill>
          <a:blip r:embed="rId3"/>
          <a:stretch>
            <a:fillRect/>
          </a:stretch>
        </p:blipFill>
        <p:spPr>
          <a:xfrm>
            <a:off x="3239589" y="0"/>
            <a:ext cx="8952411" cy="6622869"/>
          </a:xfrm>
          <a:prstGeom prst="rect">
            <a:avLst/>
          </a:prstGeom>
        </p:spPr>
      </p:pic>
      <p:sp>
        <p:nvSpPr>
          <p:cNvPr id="4" name="Oval 3">
            <a:extLst>
              <a:ext uri="{FF2B5EF4-FFF2-40B4-BE49-F238E27FC236}">
                <a16:creationId xmlns:a16="http://schemas.microsoft.com/office/drawing/2014/main" id="{51FCB78D-562E-ED4E-AB5E-30936D5B00B5}"/>
              </a:ext>
            </a:extLst>
          </p:cNvPr>
          <p:cNvSpPr/>
          <p:nvPr/>
        </p:nvSpPr>
        <p:spPr>
          <a:xfrm>
            <a:off x="-1491020" y="-271712"/>
            <a:ext cx="6761201" cy="5832044"/>
          </a:xfrm>
          <a:prstGeom prst="ellipse">
            <a:avLst/>
          </a:prstGeom>
          <a:solidFill>
            <a:srgbClr val="23706C"/>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80D423F-5A32-A14B-8544-D4BC62E51D01}"/>
              </a:ext>
            </a:extLst>
          </p:cNvPr>
          <p:cNvSpPr txBox="1"/>
          <p:nvPr/>
        </p:nvSpPr>
        <p:spPr>
          <a:xfrm>
            <a:off x="586286" y="905372"/>
            <a:ext cx="3842631" cy="2123658"/>
          </a:xfrm>
          <a:prstGeom prst="rect">
            <a:avLst/>
          </a:prstGeom>
          <a:solidFill>
            <a:srgbClr val="23706C"/>
          </a:solidFill>
          <a:ln>
            <a:noFill/>
          </a:ln>
        </p:spPr>
        <p:txBody>
          <a:bodyPr wrap="square" rtlCol="0">
            <a:spAutoFit/>
          </a:bodyPr>
          <a:lstStyle/>
          <a:p>
            <a:r>
              <a:rPr lang="en-US" sz="4400" b="1" dirty="0">
                <a:solidFill>
                  <a:schemeClr val="bg1"/>
                </a:solidFill>
                <a:latin typeface="Helvetica Light" panose="020B0403020202020204" pitchFamily="34" charset="0"/>
              </a:rPr>
              <a:t>TASK: </a:t>
            </a:r>
            <a:r>
              <a:rPr lang="en-US" sz="4400" dirty="0">
                <a:solidFill>
                  <a:schemeClr val="bg1"/>
                </a:solidFill>
                <a:latin typeface="Helvetica Light" panose="020B0403020202020204" pitchFamily="34" charset="0"/>
              </a:rPr>
              <a:t>Why should we study English?</a:t>
            </a:r>
          </a:p>
        </p:txBody>
      </p:sp>
    </p:spTree>
    <p:extLst>
      <p:ext uri="{BB962C8B-B14F-4D97-AF65-F5344CB8AC3E}">
        <p14:creationId xmlns:p14="http://schemas.microsoft.com/office/powerpoint/2010/main" val="17267906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780E983-978E-E74F-9436-1A26A57B688C}"/>
              </a:ext>
            </a:extLst>
          </p:cNvPr>
          <p:cNvSpPr>
            <a:spLocks noGrp="1"/>
          </p:cNvSpPr>
          <p:nvPr>
            <p:ph idx="1"/>
          </p:nvPr>
        </p:nvSpPr>
        <p:spPr>
          <a:xfrm>
            <a:off x="456507" y="1825625"/>
            <a:ext cx="11278985" cy="3680393"/>
          </a:xfrm>
        </p:spPr>
        <p:txBody>
          <a:bodyPr/>
          <a:lstStyle/>
          <a:p>
            <a:r>
              <a:rPr lang="en-GB" dirty="0"/>
              <a:t>Refine communication skills: both written and spoken. </a:t>
            </a:r>
          </a:p>
          <a:p>
            <a:r>
              <a:rPr lang="en-GB" dirty="0"/>
              <a:t>Develop analytical and critical thinking skills. </a:t>
            </a:r>
          </a:p>
          <a:p>
            <a:r>
              <a:rPr lang="en-GB" dirty="0"/>
              <a:t>Connect a text/issue to a context, whether that’s a theory, social context or historical context. </a:t>
            </a:r>
          </a:p>
          <a:p>
            <a:r>
              <a:rPr lang="en-GB" dirty="0"/>
              <a:t>Develop interpretation skills. </a:t>
            </a:r>
          </a:p>
          <a:p>
            <a:r>
              <a:rPr lang="en-GB" dirty="0"/>
              <a:t>Understanding the finer details of how the English language works can help you to learn other languages. </a:t>
            </a:r>
          </a:p>
          <a:p>
            <a:endParaRPr lang="en-GB" dirty="0"/>
          </a:p>
          <a:p>
            <a:endParaRPr lang="en-GB" dirty="0"/>
          </a:p>
        </p:txBody>
      </p:sp>
      <p:sp>
        <p:nvSpPr>
          <p:cNvPr id="6" name="Title 3">
            <a:extLst>
              <a:ext uri="{FF2B5EF4-FFF2-40B4-BE49-F238E27FC236}">
                <a16:creationId xmlns:a16="http://schemas.microsoft.com/office/drawing/2014/main" id="{84DF8F5E-104D-9943-B011-4EA9DA6BF18B}"/>
              </a:ext>
            </a:extLst>
          </p:cNvPr>
          <p:cNvSpPr txBox="1">
            <a:spLocks/>
          </p:cNvSpPr>
          <p:nvPr/>
        </p:nvSpPr>
        <p:spPr>
          <a:xfrm>
            <a:off x="0" y="377752"/>
            <a:ext cx="11423374" cy="974229"/>
          </a:xfrm>
          <a:prstGeom prst="rect">
            <a:avLst/>
          </a:prstGeom>
          <a:solidFill>
            <a:srgbClr val="23706C"/>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solidFill>
                  <a:schemeClr val="bg1"/>
                </a:solidFill>
                <a:latin typeface="Helvetica Light" panose="020B0403020202020204" pitchFamily="34" charset="0"/>
              </a:rPr>
              <a:t>Why study English?</a:t>
            </a:r>
          </a:p>
        </p:txBody>
      </p:sp>
      <p:pic>
        <p:nvPicPr>
          <p:cNvPr id="8" name="Picture 7">
            <a:extLst>
              <a:ext uri="{FF2B5EF4-FFF2-40B4-BE49-F238E27FC236}">
                <a16:creationId xmlns:a16="http://schemas.microsoft.com/office/drawing/2014/main" id="{469E77C5-F590-F843-A033-6E3B38CE69A9}"/>
              </a:ext>
            </a:extLst>
          </p:cNvPr>
          <p:cNvPicPr>
            <a:picLocks noChangeAspect="1"/>
          </p:cNvPicPr>
          <p:nvPr/>
        </p:nvPicPr>
        <p:blipFill>
          <a:blip r:embed="rId3"/>
          <a:stretch>
            <a:fillRect/>
          </a:stretch>
        </p:blipFill>
        <p:spPr>
          <a:xfrm>
            <a:off x="8007531" y="4727550"/>
            <a:ext cx="4184469" cy="1895318"/>
          </a:xfrm>
          <a:prstGeom prst="rect">
            <a:avLst/>
          </a:prstGeom>
        </p:spPr>
      </p:pic>
    </p:spTree>
    <p:extLst>
      <p:ext uri="{BB962C8B-B14F-4D97-AF65-F5344CB8AC3E}">
        <p14:creationId xmlns:p14="http://schemas.microsoft.com/office/powerpoint/2010/main" val="23298565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67CCA41D-0796-804D-828D-479B63D5FDF6}"/>
              </a:ext>
            </a:extLst>
          </p:cNvPr>
          <p:cNvGraphicFramePr>
            <a:graphicFrameLocks noGrp="1"/>
          </p:cNvGraphicFramePr>
          <p:nvPr>
            <p:ph idx="1"/>
            <p:extLst>
              <p:ext uri="{D42A27DB-BD31-4B8C-83A1-F6EECF244321}">
                <p14:modId xmlns:p14="http://schemas.microsoft.com/office/powerpoint/2010/main" val="1805946049"/>
              </p:ext>
            </p:extLst>
          </p:nvPr>
        </p:nvGraphicFramePr>
        <p:xfrm>
          <a:off x="130629" y="1638073"/>
          <a:ext cx="11965577" cy="4932542"/>
        </p:xfrm>
        <a:graphic>
          <a:graphicData uri="http://schemas.openxmlformats.org/drawingml/2006/table">
            <a:tbl>
              <a:tblPr firstRow="1" bandRow="1">
                <a:tableStyleId>{5C22544A-7EE6-4342-B048-85BDC9FD1C3A}</a:tableStyleId>
              </a:tblPr>
              <a:tblGrid>
                <a:gridCol w="5310292">
                  <a:extLst>
                    <a:ext uri="{9D8B030D-6E8A-4147-A177-3AD203B41FA5}">
                      <a16:colId xmlns:a16="http://schemas.microsoft.com/office/drawing/2014/main" val="3139337997"/>
                    </a:ext>
                  </a:extLst>
                </a:gridCol>
                <a:gridCol w="6655285">
                  <a:extLst>
                    <a:ext uri="{9D8B030D-6E8A-4147-A177-3AD203B41FA5}">
                      <a16:colId xmlns:a16="http://schemas.microsoft.com/office/drawing/2014/main" val="1087224161"/>
                    </a:ext>
                  </a:extLst>
                </a:gridCol>
              </a:tblGrid>
              <a:tr h="565852">
                <a:tc>
                  <a:txBody>
                    <a:bodyPr/>
                    <a:lstStyle/>
                    <a:p>
                      <a:r>
                        <a:rPr lang="en-GB" dirty="0"/>
                        <a:t>Skills we develop in English</a:t>
                      </a:r>
                    </a:p>
                  </a:txBody>
                  <a:tcPr/>
                </a:tc>
                <a:tc>
                  <a:txBody>
                    <a:bodyPr/>
                    <a:lstStyle/>
                    <a:p>
                      <a:r>
                        <a:rPr lang="en-GB" dirty="0"/>
                        <a:t>Other subjects this could benefit</a:t>
                      </a:r>
                    </a:p>
                  </a:txBody>
                  <a:tcPr/>
                </a:tc>
                <a:extLst>
                  <a:ext uri="{0D108BD9-81ED-4DB2-BD59-A6C34878D82A}">
                    <a16:rowId xmlns:a16="http://schemas.microsoft.com/office/drawing/2014/main" val="4224213075"/>
                  </a:ext>
                </a:extLst>
              </a:tr>
              <a:tr h="7719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t>Refine communication skills: both written and spoken. </a:t>
                      </a:r>
                    </a:p>
                  </a:txBody>
                  <a:tcPr/>
                </a:tc>
                <a:tc>
                  <a:txBody>
                    <a:bodyPr/>
                    <a:lstStyle/>
                    <a:p>
                      <a:r>
                        <a:rPr lang="en-GB" sz="2000" dirty="0"/>
                        <a:t>Other written-based subjects, such as history. </a:t>
                      </a:r>
                    </a:p>
                    <a:p>
                      <a:r>
                        <a:rPr lang="en-GB" sz="2000" dirty="0"/>
                        <a:t>Subjects involving debate or speech, such as RS or drama.</a:t>
                      </a:r>
                    </a:p>
                  </a:txBody>
                  <a:tcPr/>
                </a:tc>
                <a:extLst>
                  <a:ext uri="{0D108BD9-81ED-4DB2-BD59-A6C34878D82A}">
                    <a16:rowId xmlns:a16="http://schemas.microsoft.com/office/drawing/2014/main" val="3985459052"/>
                  </a:ext>
                </a:extLst>
              </a:tr>
              <a:tr h="5658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t>Develop analytical and critical thinking skills. </a:t>
                      </a:r>
                    </a:p>
                  </a:txBody>
                  <a:tcPr/>
                </a:tc>
                <a:tc>
                  <a:txBody>
                    <a:bodyPr/>
                    <a:lstStyle/>
                    <a:p>
                      <a:r>
                        <a:rPr lang="en-GB" sz="2000" dirty="0"/>
                        <a:t>Subjects in which we need to analyse data, such as science.</a:t>
                      </a:r>
                    </a:p>
                  </a:txBody>
                  <a:tcPr/>
                </a:tc>
                <a:extLst>
                  <a:ext uri="{0D108BD9-81ED-4DB2-BD59-A6C34878D82A}">
                    <a16:rowId xmlns:a16="http://schemas.microsoft.com/office/drawing/2014/main" val="782630585"/>
                  </a:ext>
                </a:extLst>
              </a:tr>
              <a:tr h="10252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t>Connect a text/issue to a context, whether that’s theories, social context or historical context. </a:t>
                      </a:r>
                    </a:p>
                  </a:txBody>
                  <a:tcPr/>
                </a:tc>
                <a:tc>
                  <a:txBody>
                    <a:bodyPr/>
                    <a:lstStyle/>
                    <a:p>
                      <a:r>
                        <a:rPr lang="en-GB" sz="2000" dirty="0"/>
                        <a:t>As well as wider life and general knowledge, this will also support our learning in many subjects, such as history, RS, geography and drama. </a:t>
                      </a:r>
                    </a:p>
                  </a:txBody>
                  <a:tcPr/>
                </a:tc>
                <a:extLst>
                  <a:ext uri="{0D108BD9-81ED-4DB2-BD59-A6C34878D82A}">
                    <a16:rowId xmlns:a16="http://schemas.microsoft.com/office/drawing/2014/main" val="2871244186"/>
                  </a:ext>
                </a:extLst>
              </a:tr>
              <a:tr h="8960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t>Develop interpretation skills.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t>Subjects in which we need to interpret, such as maths or science.</a:t>
                      </a:r>
                    </a:p>
                  </a:txBody>
                  <a:tcPr/>
                </a:tc>
                <a:extLst>
                  <a:ext uri="{0D108BD9-81ED-4DB2-BD59-A6C34878D82A}">
                    <a16:rowId xmlns:a16="http://schemas.microsoft.com/office/drawing/2014/main" val="3307879344"/>
                  </a:ext>
                </a:extLst>
              </a:tr>
              <a:tr h="11076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t>Understanding the finer details of how the English language works can help you to learn other languages. </a:t>
                      </a:r>
                    </a:p>
                  </a:txBody>
                  <a:tcPr/>
                </a:tc>
                <a:tc>
                  <a:txBody>
                    <a:bodyPr/>
                    <a:lstStyle/>
                    <a:p>
                      <a:r>
                        <a:rPr lang="en-GB" sz="2000" dirty="0"/>
                        <a:t>To learn other subjects, such as French, Spanish or German, we will need to understand the concept of tenses, word classes and other features of language.  </a:t>
                      </a:r>
                    </a:p>
                  </a:txBody>
                  <a:tcPr/>
                </a:tc>
                <a:extLst>
                  <a:ext uri="{0D108BD9-81ED-4DB2-BD59-A6C34878D82A}">
                    <a16:rowId xmlns:a16="http://schemas.microsoft.com/office/drawing/2014/main" val="2659887834"/>
                  </a:ext>
                </a:extLst>
              </a:tr>
            </a:tbl>
          </a:graphicData>
        </a:graphic>
      </p:graphicFrame>
      <p:sp>
        <p:nvSpPr>
          <p:cNvPr id="5" name="Title 3">
            <a:extLst>
              <a:ext uri="{FF2B5EF4-FFF2-40B4-BE49-F238E27FC236}">
                <a16:creationId xmlns:a16="http://schemas.microsoft.com/office/drawing/2014/main" id="{EF2EE29C-917E-6146-A1EA-E8629FCB4D49}"/>
              </a:ext>
            </a:extLst>
          </p:cNvPr>
          <p:cNvSpPr txBox="1">
            <a:spLocks/>
          </p:cNvSpPr>
          <p:nvPr/>
        </p:nvSpPr>
        <p:spPr>
          <a:xfrm>
            <a:off x="0" y="377752"/>
            <a:ext cx="11423374" cy="1137539"/>
          </a:xfrm>
          <a:prstGeom prst="rect">
            <a:avLst/>
          </a:prstGeom>
          <a:solidFill>
            <a:srgbClr val="23706C"/>
          </a:solidFill>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solidFill>
                  <a:schemeClr val="bg1"/>
                </a:solidFill>
                <a:latin typeface="Helvetica Light" panose="020B0403020202020204" pitchFamily="34" charset="0"/>
              </a:rPr>
              <a:t>How might these skills support our learning in other subjects?</a:t>
            </a:r>
          </a:p>
        </p:txBody>
      </p:sp>
    </p:spTree>
    <p:extLst>
      <p:ext uri="{BB962C8B-B14F-4D97-AF65-F5344CB8AC3E}">
        <p14:creationId xmlns:p14="http://schemas.microsoft.com/office/powerpoint/2010/main" val="39643872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885D3C7-4F44-DF4F-BB99-10C971ADA554}"/>
              </a:ext>
            </a:extLst>
          </p:cNvPr>
          <p:cNvPicPr>
            <a:picLocks noChangeAspect="1"/>
          </p:cNvPicPr>
          <p:nvPr/>
        </p:nvPicPr>
        <p:blipFill>
          <a:blip r:embed="rId3"/>
          <a:stretch>
            <a:fillRect/>
          </a:stretch>
        </p:blipFill>
        <p:spPr>
          <a:xfrm>
            <a:off x="4140926" y="953568"/>
            <a:ext cx="8051074" cy="4606764"/>
          </a:xfrm>
          <a:prstGeom prst="rect">
            <a:avLst/>
          </a:prstGeom>
        </p:spPr>
      </p:pic>
      <p:sp>
        <p:nvSpPr>
          <p:cNvPr id="4" name="Oval 3">
            <a:extLst>
              <a:ext uri="{FF2B5EF4-FFF2-40B4-BE49-F238E27FC236}">
                <a16:creationId xmlns:a16="http://schemas.microsoft.com/office/drawing/2014/main" id="{4D5394A0-E0D1-4945-9DAE-3EBB0DF9570F}"/>
              </a:ext>
            </a:extLst>
          </p:cNvPr>
          <p:cNvSpPr/>
          <p:nvPr/>
        </p:nvSpPr>
        <p:spPr>
          <a:xfrm>
            <a:off x="-1491020" y="-271712"/>
            <a:ext cx="6761201" cy="5832044"/>
          </a:xfrm>
          <a:prstGeom prst="ellipse">
            <a:avLst/>
          </a:prstGeom>
          <a:solidFill>
            <a:srgbClr val="23706C"/>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AC7B92B-6C76-C846-8E42-760B58F9DA31}"/>
              </a:ext>
            </a:extLst>
          </p:cNvPr>
          <p:cNvSpPr txBox="1"/>
          <p:nvPr/>
        </p:nvSpPr>
        <p:spPr>
          <a:xfrm>
            <a:off x="586286" y="905372"/>
            <a:ext cx="3842631" cy="2123658"/>
          </a:xfrm>
          <a:prstGeom prst="rect">
            <a:avLst/>
          </a:prstGeom>
          <a:solidFill>
            <a:srgbClr val="23706C"/>
          </a:solidFill>
          <a:ln>
            <a:noFill/>
          </a:ln>
        </p:spPr>
        <p:txBody>
          <a:bodyPr wrap="square" rtlCol="0">
            <a:spAutoFit/>
          </a:bodyPr>
          <a:lstStyle/>
          <a:p>
            <a:r>
              <a:rPr lang="en-US" sz="4400" b="1" dirty="0">
                <a:solidFill>
                  <a:schemeClr val="bg1"/>
                </a:solidFill>
                <a:latin typeface="Helvetica Light" panose="020B0403020202020204" pitchFamily="34" charset="0"/>
              </a:rPr>
              <a:t>TASK: </a:t>
            </a:r>
            <a:r>
              <a:rPr lang="en-US" sz="4400" dirty="0">
                <a:solidFill>
                  <a:schemeClr val="bg1"/>
                </a:solidFill>
                <a:latin typeface="Helvetica Light" panose="020B0403020202020204" pitchFamily="34" charset="0"/>
              </a:rPr>
              <a:t>What are your views on English?</a:t>
            </a:r>
          </a:p>
        </p:txBody>
      </p:sp>
      <p:pic>
        <p:nvPicPr>
          <p:cNvPr id="6" name="Picture 5">
            <a:extLst>
              <a:ext uri="{FF2B5EF4-FFF2-40B4-BE49-F238E27FC236}">
                <a16:creationId xmlns:a16="http://schemas.microsoft.com/office/drawing/2014/main" id="{417BCBAA-0583-47DB-A9E2-60CF10383C5D}"/>
              </a:ext>
            </a:extLst>
          </p:cNvPr>
          <p:cNvPicPr>
            <a:picLocks noChangeAspect="1"/>
          </p:cNvPicPr>
          <p:nvPr/>
        </p:nvPicPr>
        <p:blipFill>
          <a:blip r:embed="rId4"/>
          <a:stretch>
            <a:fillRect/>
          </a:stretch>
        </p:blipFill>
        <p:spPr>
          <a:xfrm>
            <a:off x="10409582" y="5598851"/>
            <a:ext cx="1716157" cy="965338"/>
          </a:xfrm>
          <a:prstGeom prst="rect">
            <a:avLst/>
          </a:prstGeom>
        </p:spPr>
      </p:pic>
    </p:spTree>
    <p:extLst>
      <p:ext uri="{BB962C8B-B14F-4D97-AF65-F5344CB8AC3E}">
        <p14:creationId xmlns:p14="http://schemas.microsoft.com/office/powerpoint/2010/main" val="23001266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210F6A1-CB49-FD40-891E-74DC3E6220E0}"/>
              </a:ext>
            </a:extLst>
          </p:cNvPr>
          <p:cNvSpPr>
            <a:spLocks noGrp="1"/>
          </p:cNvSpPr>
          <p:nvPr>
            <p:ph idx="1"/>
          </p:nvPr>
        </p:nvSpPr>
        <p:spPr>
          <a:xfrm>
            <a:off x="456507" y="1825625"/>
            <a:ext cx="11278985" cy="3680393"/>
          </a:xfrm>
        </p:spPr>
        <p:txBody>
          <a:bodyPr/>
          <a:lstStyle/>
          <a:p>
            <a:r>
              <a:rPr lang="en-GB" dirty="0"/>
              <a:t>‘I already speak English, so I don’t need to have English lessons.’</a:t>
            </a:r>
          </a:p>
          <a:p>
            <a:r>
              <a:rPr lang="en-GB" dirty="0"/>
              <a:t>‘I’m good at maths and science, so I don’t need English.’ </a:t>
            </a:r>
          </a:p>
          <a:p>
            <a:r>
              <a:rPr lang="en-GB" dirty="0"/>
              <a:t>‘You can’t revise for English.’ </a:t>
            </a:r>
          </a:p>
          <a:p>
            <a:r>
              <a:rPr lang="en-GB" dirty="0"/>
              <a:t>‘The only real job you can do if you study English is an English teacher.’</a:t>
            </a:r>
          </a:p>
          <a:p>
            <a:r>
              <a:rPr lang="en-GB" dirty="0"/>
              <a:t>‘I don’t need to know how to spell because all jobs use computers now.’</a:t>
            </a:r>
          </a:p>
          <a:p>
            <a:pPr marL="0" indent="0">
              <a:buNone/>
            </a:pPr>
            <a:endParaRPr lang="en-GB" dirty="0"/>
          </a:p>
          <a:p>
            <a:endParaRPr lang="en-GB" dirty="0"/>
          </a:p>
        </p:txBody>
      </p:sp>
      <p:sp>
        <p:nvSpPr>
          <p:cNvPr id="4" name="Title 3">
            <a:extLst>
              <a:ext uri="{FF2B5EF4-FFF2-40B4-BE49-F238E27FC236}">
                <a16:creationId xmlns:a16="http://schemas.microsoft.com/office/drawing/2014/main" id="{3E5D4754-F767-B34B-830A-FDFD3E8BA884}"/>
              </a:ext>
            </a:extLst>
          </p:cNvPr>
          <p:cNvSpPr txBox="1">
            <a:spLocks/>
          </p:cNvSpPr>
          <p:nvPr/>
        </p:nvSpPr>
        <p:spPr>
          <a:xfrm>
            <a:off x="0" y="377752"/>
            <a:ext cx="11423374" cy="974229"/>
          </a:xfrm>
          <a:prstGeom prst="rect">
            <a:avLst/>
          </a:prstGeom>
          <a:solidFill>
            <a:srgbClr val="23706C"/>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solidFill>
                  <a:schemeClr val="bg1"/>
                </a:solidFill>
                <a:latin typeface="Helvetica Light" panose="020B0403020202020204" pitchFamily="34" charset="0"/>
              </a:rPr>
              <a:t>Common misconceptions about English</a:t>
            </a:r>
          </a:p>
        </p:txBody>
      </p:sp>
      <p:pic>
        <p:nvPicPr>
          <p:cNvPr id="10" name="Picture 9">
            <a:extLst>
              <a:ext uri="{FF2B5EF4-FFF2-40B4-BE49-F238E27FC236}">
                <a16:creationId xmlns:a16="http://schemas.microsoft.com/office/drawing/2014/main" id="{7A3BA71E-A3D4-0342-87C9-ABDE18CA78F2}"/>
              </a:ext>
            </a:extLst>
          </p:cNvPr>
          <p:cNvPicPr>
            <a:picLocks noChangeAspect="1"/>
          </p:cNvPicPr>
          <p:nvPr/>
        </p:nvPicPr>
        <p:blipFill>
          <a:blip r:embed="rId3"/>
          <a:stretch>
            <a:fillRect/>
          </a:stretch>
        </p:blipFill>
        <p:spPr>
          <a:xfrm>
            <a:off x="6374674" y="4411091"/>
            <a:ext cx="5817326" cy="2231116"/>
          </a:xfrm>
          <a:prstGeom prst="rect">
            <a:avLst/>
          </a:prstGeom>
        </p:spPr>
      </p:pic>
    </p:spTree>
    <p:extLst>
      <p:ext uri="{BB962C8B-B14F-4D97-AF65-F5344CB8AC3E}">
        <p14:creationId xmlns:p14="http://schemas.microsoft.com/office/powerpoint/2010/main" val="3396386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210F6A1-CB49-FD40-891E-74DC3E6220E0}"/>
              </a:ext>
            </a:extLst>
          </p:cNvPr>
          <p:cNvSpPr>
            <a:spLocks noGrp="1"/>
          </p:cNvSpPr>
          <p:nvPr>
            <p:ph idx="1"/>
          </p:nvPr>
        </p:nvSpPr>
        <p:spPr>
          <a:xfrm>
            <a:off x="456507" y="1825625"/>
            <a:ext cx="11278985" cy="4358607"/>
          </a:xfrm>
        </p:spPr>
        <p:txBody>
          <a:bodyPr>
            <a:normAutofit/>
          </a:bodyPr>
          <a:lstStyle/>
          <a:p>
            <a:pPr marL="0" indent="0">
              <a:buNone/>
            </a:pPr>
            <a:r>
              <a:rPr lang="en-GB" dirty="0"/>
              <a:t>The skills you acquire in English are not only transferable across a range of subjects, but are crucial for application forms, interviews and many tasks within most jobs. </a:t>
            </a:r>
          </a:p>
        </p:txBody>
      </p:sp>
      <p:sp>
        <p:nvSpPr>
          <p:cNvPr id="6" name="Title 3">
            <a:extLst>
              <a:ext uri="{FF2B5EF4-FFF2-40B4-BE49-F238E27FC236}">
                <a16:creationId xmlns:a16="http://schemas.microsoft.com/office/drawing/2014/main" id="{CBABDB70-9A0E-1343-BC15-D55A2711FE29}"/>
              </a:ext>
            </a:extLst>
          </p:cNvPr>
          <p:cNvSpPr txBox="1">
            <a:spLocks/>
          </p:cNvSpPr>
          <p:nvPr/>
        </p:nvSpPr>
        <p:spPr>
          <a:xfrm>
            <a:off x="0" y="377752"/>
            <a:ext cx="11423374" cy="974229"/>
          </a:xfrm>
          <a:prstGeom prst="rect">
            <a:avLst/>
          </a:prstGeom>
          <a:solidFill>
            <a:srgbClr val="23706C"/>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solidFill>
                  <a:schemeClr val="bg1"/>
                </a:solidFill>
                <a:latin typeface="Helvetica Light" panose="020B0403020202020204" pitchFamily="34" charset="0"/>
              </a:rPr>
              <a:t>What can you do with GCSE English?</a:t>
            </a:r>
          </a:p>
        </p:txBody>
      </p:sp>
      <p:pic>
        <p:nvPicPr>
          <p:cNvPr id="8" name="Picture 7">
            <a:extLst>
              <a:ext uri="{FF2B5EF4-FFF2-40B4-BE49-F238E27FC236}">
                <a16:creationId xmlns:a16="http://schemas.microsoft.com/office/drawing/2014/main" id="{427F6026-A32A-3B40-9AD6-9D63FC8FBB2E}"/>
              </a:ext>
            </a:extLst>
          </p:cNvPr>
          <p:cNvPicPr>
            <a:picLocks noChangeAspect="1"/>
          </p:cNvPicPr>
          <p:nvPr/>
        </p:nvPicPr>
        <p:blipFill>
          <a:blip r:embed="rId3"/>
          <a:stretch>
            <a:fillRect/>
          </a:stretch>
        </p:blipFill>
        <p:spPr>
          <a:xfrm>
            <a:off x="4036423" y="2722154"/>
            <a:ext cx="5753100" cy="3835400"/>
          </a:xfrm>
          <a:prstGeom prst="rect">
            <a:avLst/>
          </a:prstGeom>
        </p:spPr>
      </p:pic>
      <p:pic>
        <p:nvPicPr>
          <p:cNvPr id="5" name="Picture 4">
            <a:extLst>
              <a:ext uri="{FF2B5EF4-FFF2-40B4-BE49-F238E27FC236}">
                <a16:creationId xmlns:a16="http://schemas.microsoft.com/office/drawing/2014/main" id="{ECD3600D-5C4F-4CCB-88A3-A050328D0B9F}"/>
              </a:ext>
            </a:extLst>
          </p:cNvPr>
          <p:cNvPicPr>
            <a:picLocks noChangeAspect="1"/>
          </p:cNvPicPr>
          <p:nvPr/>
        </p:nvPicPr>
        <p:blipFill>
          <a:blip r:embed="rId4"/>
          <a:stretch>
            <a:fillRect/>
          </a:stretch>
        </p:blipFill>
        <p:spPr>
          <a:xfrm>
            <a:off x="10409582" y="5598851"/>
            <a:ext cx="1716157" cy="965338"/>
          </a:xfrm>
          <a:prstGeom prst="rect">
            <a:avLst/>
          </a:prstGeom>
        </p:spPr>
      </p:pic>
    </p:spTree>
    <p:extLst>
      <p:ext uri="{BB962C8B-B14F-4D97-AF65-F5344CB8AC3E}">
        <p14:creationId xmlns:p14="http://schemas.microsoft.com/office/powerpoint/2010/main" val="27291231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1456</TotalTime>
  <Words>1305</Words>
  <Application>Microsoft Office PowerPoint</Application>
  <PresentationFormat>Widescreen</PresentationFormat>
  <Paragraphs>98</Paragraphs>
  <Slides>15</Slides>
  <Notes>10</Notes>
  <HiddenSlides>1</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Calibri Light</vt:lpstr>
      <vt:lpstr>Helvetica Light</vt:lpstr>
      <vt:lpstr>Office Theme</vt:lpstr>
      <vt:lpstr>English Year 10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Faizul Islam</cp:lastModifiedBy>
  <cp:revision>51</cp:revision>
  <dcterms:created xsi:type="dcterms:W3CDTF">2017-10-31T01:11:11Z</dcterms:created>
  <dcterms:modified xsi:type="dcterms:W3CDTF">2024-03-12T08:34:55Z</dcterms:modified>
</cp:coreProperties>
</file>