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handoutMasterIdLst>
    <p:handoutMasterId r:id="rId18"/>
  </p:handoutMasterIdLst>
  <p:sldIdLst>
    <p:sldId id="256" r:id="rId2"/>
    <p:sldId id="272" r:id="rId3"/>
    <p:sldId id="258" r:id="rId4"/>
    <p:sldId id="259" r:id="rId5"/>
    <p:sldId id="268" r:id="rId6"/>
    <p:sldId id="260" r:id="rId7"/>
    <p:sldId id="269" r:id="rId8"/>
    <p:sldId id="261" r:id="rId9"/>
    <p:sldId id="262" r:id="rId10"/>
    <p:sldId id="263" r:id="rId11"/>
    <p:sldId id="266" r:id="rId12"/>
    <p:sldId id="267" r:id="rId13"/>
    <p:sldId id="270" r:id="rId14"/>
    <p:sldId id="264" r:id="rId15"/>
    <p:sldId id="265" r:id="rId16"/>
    <p:sldId id="27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3D5F9"/>
    <a:srgbClr val="E2BD22"/>
    <a:srgbClr val="51535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897" autoAdjust="0"/>
    <p:restoredTop sz="84458"/>
  </p:normalViewPr>
  <p:slideViewPr>
    <p:cSldViewPr snapToGrid="0" snapToObjects="1" showGuides="1">
      <p:cViewPr varScale="1">
        <p:scale>
          <a:sx n="96" d="100"/>
          <a:sy n="96" d="100"/>
        </p:scale>
        <p:origin x="1614" y="90"/>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snapToObjects="1">
      <p:cViewPr varScale="1">
        <p:scale>
          <a:sx n="87" d="100"/>
          <a:sy n="87" d="100"/>
        </p:scale>
        <p:origin x="3840"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32D9B67-1980-43B2-9941-720EE94ABA8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075C41E6-CCBF-42FA-B1DF-79750BF2078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F2EB740-A51E-44DB-B1CD-4CE9CF5CE7FE}" type="datetimeFigureOut">
              <a:rPr lang="en-GB" smtClean="0"/>
              <a:t>12/03/2024</a:t>
            </a:fld>
            <a:endParaRPr lang="en-GB"/>
          </a:p>
        </p:txBody>
      </p:sp>
      <p:sp>
        <p:nvSpPr>
          <p:cNvPr id="4" name="Footer Placeholder 3">
            <a:extLst>
              <a:ext uri="{FF2B5EF4-FFF2-40B4-BE49-F238E27FC236}">
                <a16:creationId xmlns:a16="http://schemas.microsoft.com/office/drawing/2014/main" id="{6F524F0A-701D-4FA5-958E-E98111E07A3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ACB7A550-DA11-4CF5-BFFB-BAA9BB200B9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2CC07D3-9869-4343-A7B6-F7FDAE2D3BDB}" type="slidenum">
              <a:rPr lang="en-GB" smtClean="0"/>
              <a:t>‹#›</a:t>
            </a:fld>
            <a:endParaRPr lang="en-GB"/>
          </a:p>
        </p:txBody>
      </p:sp>
    </p:spTree>
    <p:extLst>
      <p:ext uri="{BB962C8B-B14F-4D97-AF65-F5344CB8AC3E}">
        <p14:creationId xmlns:p14="http://schemas.microsoft.com/office/powerpoint/2010/main" val="172491535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498EB9E-2DBB-9949-91F6-88D5FE93BECE}" type="datetimeFigureOut">
              <a:rPr lang="en-US" smtClean="0"/>
              <a:t>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424D3-B686-0845-9AE1-586A25CF7D66}" type="slidenum">
              <a:rPr lang="en-US" smtClean="0"/>
              <a:t>‹#›</a:t>
            </a:fld>
            <a:endParaRPr lang="en-US"/>
          </a:p>
        </p:txBody>
      </p:sp>
    </p:spTree>
    <p:extLst>
      <p:ext uri="{BB962C8B-B14F-4D97-AF65-F5344CB8AC3E}">
        <p14:creationId xmlns:p14="http://schemas.microsoft.com/office/powerpoint/2010/main" val="15993121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98EB9E-2DBB-9949-91F6-88D5FE93BECE}" type="datetimeFigureOut">
              <a:rPr lang="en-US" smtClean="0"/>
              <a:t>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424D3-B686-0845-9AE1-586A25CF7D66}" type="slidenum">
              <a:rPr lang="en-US" smtClean="0"/>
              <a:t>‹#›</a:t>
            </a:fld>
            <a:endParaRPr lang="en-US"/>
          </a:p>
        </p:txBody>
      </p:sp>
    </p:spTree>
    <p:extLst>
      <p:ext uri="{BB962C8B-B14F-4D97-AF65-F5344CB8AC3E}">
        <p14:creationId xmlns:p14="http://schemas.microsoft.com/office/powerpoint/2010/main" val="8859586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98EB9E-2DBB-9949-91F6-88D5FE93BECE}" type="datetimeFigureOut">
              <a:rPr lang="en-US" smtClean="0"/>
              <a:t>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424D3-B686-0845-9AE1-586A25CF7D66}" type="slidenum">
              <a:rPr lang="en-US" smtClean="0"/>
              <a:t>‹#›</a:t>
            </a:fld>
            <a:endParaRPr lang="en-US"/>
          </a:p>
        </p:txBody>
      </p:sp>
    </p:spTree>
    <p:extLst>
      <p:ext uri="{BB962C8B-B14F-4D97-AF65-F5344CB8AC3E}">
        <p14:creationId xmlns:p14="http://schemas.microsoft.com/office/powerpoint/2010/main" val="18031075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98EB9E-2DBB-9949-91F6-88D5FE93BECE}" type="datetimeFigureOut">
              <a:rPr lang="en-US" smtClean="0"/>
              <a:t>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424D3-B686-0845-9AE1-586A25CF7D66}" type="slidenum">
              <a:rPr lang="en-US" smtClean="0"/>
              <a:t>‹#›</a:t>
            </a:fld>
            <a:endParaRPr lang="en-US"/>
          </a:p>
        </p:txBody>
      </p:sp>
    </p:spTree>
    <p:extLst>
      <p:ext uri="{BB962C8B-B14F-4D97-AF65-F5344CB8AC3E}">
        <p14:creationId xmlns:p14="http://schemas.microsoft.com/office/powerpoint/2010/main" val="8131141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498EB9E-2DBB-9949-91F6-88D5FE93BECE}" type="datetimeFigureOut">
              <a:rPr lang="en-US" smtClean="0"/>
              <a:t>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424D3-B686-0845-9AE1-586A25CF7D66}" type="slidenum">
              <a:rPr lang="en-US" smtClean="0"/>
              <a:t>‹#›</a:t>
            </a:fld>
            <a:endParaRPr lang="en-US"/>
          </a:p>
        </p:txBody>
      </p:sp>
    </p:spTree>
    <p:extLst>
      <p:ext uri="{BB962C8B-B14F-4D97-AF65-F5344CB8AC3E}">
        <p14:creationId xmlns:p14="http://schemas.microsoft.com/office/powerpoint/2010/main" val="15717958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498EB9E-2DBB-9949-91F6-88D5FE93BECE}" type="datetimeFigureOut">
              <a:rPr lang="en-US" smtClean="0"/>
              <a:t>3/12/2024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8424D3-B686-0845-9AE1-586A25CF7D66}" type="slidenum">
              <a:rPr lang="en-US" smtClean="0"/>
              <a:t>‹#›</a:t>
            </a:fld>
            <a:endParaRPr lang="en-US"/>
          </a:p>
        </p:txBody>
      </p:sp>
    </p:spTree>
    <p:extLst>
      <p:ext uri="{BB962C8B-B14F-4D97-AF65-F5344CB8AC3E}">
        <p14:creationId xmlns:p14="http://schemas.microsoft.com/office/powerpoint/2010/main" val="9771814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498EB9E-2DBB-9949-91F6-88D5FE93BECE}" type="datetimeFigureOut">
              <a:rPr lang="en-US" smtClean="0"/>
              <a:t>3/12/2024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8424D3-B686-0845-9AE1-586A25CF7D66}" type="slidenum">
              <a:rPr lang="en-US" smtClean="0"/>
              <a:t>‹#›</a:t>
            </a:fld>
            <a:endParaRPr lang="en-US"/>
          </a:p>
        </p:txBody>
      </p:sp>
    </p:spTree>
    <p:extLst>
      <p:ext uri="{BB962C8B-B14F-4D97-AF65-F5344CB8AC3E}">
        <p14:creationId xmlns:p14="http://schemas.microsoft.com/office/powerpoint/2010/main" val="16817361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498EB9E-2DBB-9949-91F6-88D5FE93BECE}" type="datetimeFigureOut">
              <a:rPr lang="en-US" smtClean="0"/>
              <a:t>3/12/2024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8424D3-B686-0845-9AE1-586A25CF7D66}" type="slidenum">
              <a:rPr lang="en-US" smtClean="0"/>
              <a:t>‹#›</a:t>
            </a:fld>
            <a:endParaRPr lang="en-US"/>
          </a:p>
        </p:txBody>
      </p:sp>
    </p:spTree>
    <p:extLst>
      <p:ext uri="{BB962C8B-B14F-4D97-AF65-F5344CB8AC3E}">
        <p14:creationId xmlns:p14="http://schemas.microsoft.com/office/powerpoint/2010/main" val="19075646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98EB9E-2DBB-9949-91F6-88D5FE93BECE}" type="datetimeFigureOut">
              <a:rPr lang="en-US" smtClean="0"/>
              <a:t>3/12/2024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8424D3-B686-0845-9AE1-586A25CF7D66}" type="slidenum">
              <a:rPr lang="en-US" smtClean="0"/>
              <a:t>‹#›</a:t>
            </a:fld>
            <a:endParaRPr lang="en-US"/>
          </a:p>
        </p:txBody>
      </p:sp>
    </p:spTree>
    <p:extLst>
      <p:ext uri="{BB962C8B-B14F-4D97-AF65-F5344CB8AC3E}">
        <p14:creationId xmlns:p14="http://schemas.microsoft.com/office/powerpoint/2010/main" val="6554879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498EB9E-2DBB-9949-91F6-88D5FE93BECE}" type="datetimeFigureOut">
              <a:rPr lang="en-US" smtClean="0"/>
              <a:t>3/12/2024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8424D3-B686-0845-9AE1-586A25CF7D66}" type="slidenum">
              <a:rPr lang="en-US" smtClean="0"/>
              <a:t>‹#›</a:t>
            </a:fld>
            <a:endParaRPr lang="en-US"/>
          </a:p>
        </p:txBody>
      </p:sp>
    </p:spTree>
    <p:extLst>
      <p:ext uri="{BB962C8B-B14F-4D97-AF65-F5344CB8AC3E}">
        <p14:creationId xmlns:p14="http://schemas.microsoft.com/office/powerpoint/2010/main" val="1956396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498EB9E-2DBB-9949-91F6-88D5FE93BECE}" type="datetimeFigureOut">
              <a:rPr lang="en-US" smtClean="0"/>
              <a:t>3/12/2024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8424D3-B686-0845-9AE1-586A25CF7D66}" type="slidenum">
              <a:rPr lang="en-US" smtClean="0"/>
              <a:t>‹#›</a:t>
            </a:fld>
            <a:endParaRPr lang="en-US"/>
          </a:p>
        </p:txBody>
      </p:sp>
    </p:spTree>
    <p:extLst>
      <p:ext uri="{BB962C8B-B14F-4D97-AF65-F5344CB8AC3E}">
        <p14:creationId xmlns:p14="http://schemas.microsoft.com/office/powerpoint/2010/main" val="3183356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6507" y="312511"/>
            <a:ext cx="11278985"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6507" y="1825625"/>
            <a:ext cx="11278985" cy="368039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6507" y="588849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98EB9E-2DBB-9949-91F6-88D5FE93BECE}" type="datetimeFigureOut">
              <a:rPr lang="en-US" smtClean="0"/>
              <a:t>3/12/2024</a:t>
            </a:fld>
            <a:endParaRPr lang="en-US"/>
          </a:p>
        </p:txBody>
      </p:sp>
      <p:sp>
        <p:nvSpPr>
          <p:cNvPr id="5" name="Footer Placeholder 4"/>
          <p:cNvSpPr>
            <a:spLocks noGrp="1"/>
          </p:cNvSpPr>
          <p:nvPr>
            <p:ph type="ftr" sz="quarter" idx="3"/>
          </p:nvPr>
        </p:nvSpPr>
        <p:spPr>
          <a:xfrm>
            <a:off x="3656907" y="588849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228907" y="5888494"/>
            <a:ext cx="213706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8424D3-B686-0845-9AE1-586A25CF7D66}" type="slidenum">
              <a:rPr lang="en-US" smtClean="0"/>
              <a:t>‹#›</a:t>
            </a:fld>
            <a:endParaRPr lang="en-US"/>
          </a:p>
        </p:txBody>
      </p:sp>
      <p:sp>
        <p:nvSpPr>
          <p:cNvPr id="7" name="Rectangle 6">
            <a:extLst>
              <a:ext uri="{FF2B5EF4-FFF2-40B4-BE49-F238E27FC236}">
                <a16:creationId xmlns:a16="http://schemas.microsoft.com/office/drawing/2014/main" id="{ED1F95B5-F74C-497D-85CE-B233ECF9CF39}"/>
              </a:ext>
            </a:extLst>
          </p:cNvPr>
          <p:cNvSpPr/>
          <p:nvPr userDrawn="1"/>
        </p:nvSpPr>
        <p:spPr>
          <a:xfrm>
            <a:off x="0" y="6608618"/>
            <a:ext cx="12192000" cy="249382"/>
          </a:xfrm>
          <a:prstGeom prst="rect">
            <a:avLst/>
          </a:prstGeom>
          <a:solidFill>
            <a:srgbClr val="E2BD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1FE4A915-AD95-4CD4-904F-147361E81113}"/>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10916355" y="5646313"/>
            <a:ext cx="1166197" cy="906338"/>
          </a:xfrm>
          <a:prstGeom prst="rect">
            <a:avLst/>
          </a:prstGeom>
        </p:spPr>
      </p:pic>
    </p:spTree>
    <p:extLst>
      <p:ext uri="{BB962C8B-B14F-4D97-AF65-F5344CB8AC3E}">
        <p14:creationId xmlns:p14="http://schemas.microsoft.com/office/powerpoint/2010/main" val="17776754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0F0423F-91E3-A64F-B287-C6FA6BAB52D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285434" y="-11598"/>
            <a:ext cx="7013749" cy="6633462"/>
          </a:xfrm>
          <a:prstGeom prst="rect">
            <a:avLst/>
          </a:prstGeom>
        </p:spPr>
      </p:pic>
      <p:sp>
        <p:nvSpPr>
          <p:cNvPr id="8" name="Title 1">
            <a:extLst>
              <a:ext uri="{FF2B5EF4-FFF2-40B4-BE49-F238E27FC236}">
                <a16:creationId xmlns:a16="http://schemas.microsoft.com/office/drawing/2014/main" id="{9A886DF6-A4C2-C94B-941B-76FF3F5F4E45}"/>
              </a:ext>
            </a:extLst>
          </p:cNvPr>
          <p:cNvSpPr>
            <a:spLocks noGrp="1"/>
          </p:cNvSpPr>
          <p:nvPr>
            <p:ph type="ctrTitle"/>
          </p:nvPr>
        </p:nvSpPr>
        <p:spPr>
          <a:xfrm>
            <a:off x="5285434" y="236136"/>
            <a:ext cx="7013749" cy="1108407"/>
          </a:xfrm>
          <a:solidFill>
            <a:srgbClr val="E2BD22"/>
          </a:solidFill>
        </p:spPr>
        <p:txBody>
          <a:bodyPr/>
          <a:lstStyle/>
          <a:p>
            <a:r>
              <a:rPr lang="en-US" b="1" dirty="0">
                <a:solidFill>
                  <a:schemeClr val="bg1"/>
                </a:solidFill>
                <a:latin typeface="Helvetica Light" panose="020B0403020202020204" pitchFamily="34" charset="0"/>
              </a:rPr>
              <a:t>Drama: </a:t>
            </a:r>
            <a:r>
              <a:rPr lang="en-US" dirty="0">
                <a:solidFill>
                  <a:schemeClr val="bg1"/>
                </a:solidFill>
                <a:latin typeface="Helvetica Light" panose="020B0403020202020204" pitchFamily="34" charset="0"/>
              </a:rPr>
              <a:t>Year 9</a:t>
            </a:r>
            <a:endParaRPr lang="en-GB" dirty="0">
              <a:solidFill>
                <a:schemeClr val="bg1"/>
              </a:solidFill>
              <a:latin typeface="Helvetica Light" panose="020B0403020202020204" pitchFamily="34" charset="0"/>
            </a:endParaRPr>
          </a:p>
        </p:txBody>
      </p:sp>
      <p:sp>
        <p:nvSpPr>
          <p:cNvPr id="6" name="Subtitle 2">
            <a:extLst>
              <a:ext uri="{FF2B5EF4-FFF2-40B4-BE49-F238E27FC236}">
                <a16:creationId xmlns:a16="http://schemas.microsoft.com/office/drawing/2014/main" id="{EE7BCC5B-0635-E14D-9761-0738F0E9D03D}"/>
              </a:ext>
            </a:extLst>
          </p:cNvPr>
          <p:cNvSpPr txBox="1">
            <a:spLocks/>
          </p:cNvSpPr>
          <p:nvPr/>
        </p:nvSpPr>
        <p:spPr>
          <a:xfrm>
            <a:off x="235973" y="4762900"/>
            <a:ext cx="4645742" cy="137242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GB" sz="3600">
                <a:latin typeface="Helvetica Light" panose="020B0403020202020204" pitchFamily="34" charset="0"/>
              </a:rPr>
              <a:t>Why Study Drama?</a:t>
            </a:r>
            <a:endParaRPr lang="en-GB" sz="3600" dirty="0">
              <a:latin typeface="Helvetica Light" panose="020B0403020202020204" pitchFamily="34" charset="0"/>
            </a:endParaRPr>
          </a:p>
        </p:txBody>
      </p:sp>
      <p:pic>
        <p:nvPicPr>
          <p:cNvPr id="3" name="Graphic 2">
            <a:extLst>
              <a:ext uri="{FF2B5EF4-FFF2-40B4-BE49-F238E27FC236}">
                <a16:creationId xmlns:a16="http://schemas.microsoft.com/office/drawing/2014/main" id="{B20EF99C-AD11-E53E-2AA6-D9A368AD9C7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5973" y="236136"/>
            <a:ext cx="4746834" cy="1512935"/>
          </a:xfrm>
          <a:prstGeom prst="rect">
            <a:avLst/>
          </a:prstGeom>
        </p:spPr>
      </p:pic>
    </p:spTree>
    <p:extLst>
      <p:ext uri="{BB962C8B-B14F-4D97-AF65-F5344CB8AC3E}">
        <p14:creationId xmlns:p14="http://schemas.microsoft.com/office/powerpoint/2010/main" val="42060230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D3CE47C-168D-B143-BC85-BE32B9B11A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0287000" cy="6651587"/>
          </a:xfrm>
          <a:prstGeom prst="rect">
            <a:avLst/>
          </a:prstGeom>
        </p:spPr>
      </p:pic>
      <p:sp>
        <p:nvSpPr>
          <p:cNvPr id="3" name="Content Placeholder 2">
            <a:extLst>
              <a:ext uri="{FF2B5EF4-FFF2-40B4-BE49-F238E27FC236}">
                <a16:creationId xmlns:a16="http://schemas.microsoft.com/office/drawing/2014/main" id="{6B295BC7-2890-47AD-8F0B-FCFD8283545C}"/>
              </a:ext>
            </a:extLst>
          </p:cNvPr>
          <p:cNvSpPr>
            <a:spLocks noGrp="1"/>
          </p:cNvSpPr>
          <p:nvPr>
            <p:ph idx="1"/>
          </p:nvPr>
        </p:nvSpPr>
        <p:spPr>
          <a:xfrm>
            <a:off x="373033" y="3803425"/>
            <a:ext cx="9770711" cy="2848162"/>
          </a:xfrm>
          <a:noFill/>
        </p:spPr>
        <p:txBody>
          <a:bodyPr>
            <a:normAutofit/>
          </a:bodyPr>
          <a:lstStyle/>
          <a:p>
            <a:pPr marL="0" indent="0" algn="ctr">
              <a:buNone/>
            </a:pPr>
            <a:endParaRPr lang="en-GB" sz="3200" dirty="0">
              <a:solidFill>
                <a:schemeClr val="bg1"/>
              </a:solidFill>
              <a:latin typeface="Helvetica Light" panose="020B0403020202020204" pitchFamily="34" charset="0"/>
            </a:endParaRPr>
          </a:p>
          <a:p>
            <a:pPr marL="0" indent="0" algn="ctr">
              <a:buNone/>
            </a:pPr>
            <a:r>
              <a:rPr lang="en-GB" sz="3200" dirty="0">
                <a:solidFill>
                  <a:schemeClr val="bg1"/>
                </a:solidFill>
                <a:latin typeface="Helvetica Light" panose="020B0403020202020204" pitchFamily="34" charset="0"/>
              </a:rPr>
              <a:t>Most specifications offer opportunities for students to develop technical skills, such as lighting or sound, and design skills, such as set or costume design.</a:t>
            </a:r>
          </a:p>
        </p:txBody>
      </p:sp>
      <p:sp>
        <p:nvSpPr>
          <p:cNvPr id="4" name="Content Placeholder 5">
            <a:extLst>
              <a:ext uri="{FF2B5EF4-FFF2-40B4-BE49-F238E27FC236}">
                <a16:creationId xmlns:a16="http://schemas.microsoft.com/office/drawing/2014/main" id="{CA378E82-130E-4AE8-A7B7-BEE86B5F88B3}"/>
              </a:ext>
            </a:extLst>
          </p:cNvPr>
          <p:cNvSpPr txBox="1">
            <a:spLocks noGrp="1"/>
          </p:cNvSpPr>
          <p:nvPr>
            <p:ph type="title"/>
          </p:nvPr>
        </p:nvSpPr>
        <p:spPr>
          <a:xfrm>
            <a:off x="456507" y="206413"/>
            <a:ext cx="11277600" cy="1325562"/>
          </a:xfrm>
          <a:prstGeom prst="wedgeRoundRectCallout">
            <a:avLst/>
          </a:prstGeom>
          <a:solidFill>
            <a:srgbClr val="E2BD2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228600" indent="-228600" algn="l" defTabSz="914400" rtl="0" eaLnBrk="1" latinLnBrk="0" hangingPunct="1">
              <a:lnSpc>
                <a:spcPct val="90000"/>
              </a:lnSpc>
              <a:spcBef>
                <a:spcPts val="1000"/>
              </a:spcBef>
              <a:buFont typeface="Arial"/>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9pPr>
          </a:lstStyle>
          <a:p>
            <a:pPr marL="0" indent="0">
              <a:buFont typeface="Arial"/>
              <a:buNone/>
            </a:pPr>
            <a:r>
              <a:rPr lang="en-GB" sz="4400" dirty="0">
                <a:latin typeface="Helvetica Light" panose="020B0403020202020204" pitchFamily="34" charset="0"/>
              </a:rPr>
              <a:t>“It’s just for people who want to be actors.”</a:t>
            </a:r>
          </a:p>
        </p:txBody>
      </p:sp>
      <p:sp>
        <p:nvSpPr>
          <p:cNvPr id="6" name="Rectangle 5">
            <a:extLst>
              <a:ext uri="{FF2B5EF4-FFF2-40B4-BE49-F238E27FC236}">
                <a16:creationId xmlns:a16="http://schemas.microsoft.com/office/drawing/2014/main" id="{35176AEB-673E-B616-A3F7-26A87E23CD61}"/>
              </a:ext>
            </a:extLst>
          </p:cNvPr>
          <p:cNvSpPr/>
          <p:nvPr/>
        </p:nvSpPr>
        <p:spPr>
          <a:xfrm>
            <a:off x="10877108" y="5506278"/>
            <a:ext cx="1238692" cy="106348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662547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B8186-9B77-44A4-9201-74303A7ABDD1}"/>
              </a:ext>
            </a:extLst>
          </p:cNvPr>
          <p:cNvSpPr>
            <a:spLocks noGrp="1"/>
          </p:cNvSpPr>
          <p:nvPr>
            <p:ph type="title"/>
          </p:nvPr>
        </p:nvSpPr>
        <p:spPr>
          <a:xfrm>
            <a:off x="526846" y="292613"/>
            <a:ext cx="11278985" cy="1325563"/>
          </a:xfrm>
          <a:solidFill>
            <a:srgbClr val="E2BD22"/>
          </a:solidFill>
        </p:spPr>
        <p:txBody>
          <a:bodyPr>
            <a:normAutofit/>
          </a:bodyPr>
          <a:lstStyle/>
          <a:p>
            <a:r>
              <a:rPr lang="en-GB" sz="3600" dirty="0">
                <a:solidFill>
                  <a:schemeClr val="bg1"/>
                </a:solidFill>
                <a:latin typeface="Helvetica Light" panose="020B0403020202020204" pitchFamily="34" charset="0"/>
              </a:rPr>
              <a:t>Of course, many people who study Drama at school do go on to careers which are theatre/drama related.</a:t>
            </a:r>
          </a:p>
        </p:txBody>
      </p:sp>
      <p:sp>
        <p:nvSpPr>
          <p:cNvPr id="3" name="Content Placeholder 2">
            <a:extLst>
              <a:ext uri="{FF2B5EF4-FFF2-40B4-BE49-F238E27FC236}">
                <a16:creationId xmlns:a16="http://schemas.microsoft.com/office/drawing/2014/main" id="{1D2B5817-95AF-46B3-BEAF-91FC66DA5C43}"/>
              </a:ext>
            </a:extLst>
          </p:cNvPr>
          <p:cNvSpPr>
            <a:spLocks noGrp="1"/>
          </p:cNvSpPr>
          <p:nvPr>
            <p:ph idx="1"/>
          </p:nvPr>
        </p:nvSpPr>
        <p:spPr>
          <a:xfrm>
            <a:off x="526847" y="2118934"/>
            <a:ext cx="4075298" cy="4151237"/>
          </a:xfrm>
          <a:solidFill>
            <a:srgbClr val="93D5F9"/>
          </a:solidFill>
        </p:spPr>
        <p:txBody>
          <a:bodyPr>
            <a:normAutofit/>
          </a:bodyPr>
          <a:lstStyle/>
          <a:p>
            <a:pPr marL="0" indent="0" algn="ctr">
              <a:buNone/>
            </a:pPr>
            <a:r>
              <a:rPr lang="en-GB" sz="3600" b="1" dirty="0">
                <a:solidFill>
                  <a:schemeClr val="tx1">
                    <a:lumMod val="85000"/>
                    <a:lumOff val="15000"/>
                  </a:schemeClr>
                </a:solidFill>
                <a:latin typeface="Helvetica Light" panose="020B0403020202020204" pitchFamily="34" charset="0"/>
              </a:rPr>
              <a:t>TASK: </a:t>
            </a:r>
            <a:r>
              <a:rPr lang="en-GB" sz="3600" dirty="0">
                <a:solidFill>
                  <a:schemeClr val="tx1">
                    <a:lumMod val="85000"/>
                    <a:lumOff val="15000"/>
                  </a:schemeClr>
                </a:solidFill>
                <a:latin typeface="Helvetica Light" panose="020B0403020202020204" pitchFamily="34" charset="0"/>
              </a:rPr>
              <a:t>List the number of jobs/careers you can think of (other than acting) which are directly related to theatre or Drama.</a:t>
            </a:r>
          </a:p>
        </p:txBody>
      </p:sp>
      <p:pic>
        <p:nvPicPr>
          <p:cNvPr id="7" name="Picture 6" descr="A picture containing indoor, wall, sitting&#10;&#10;Description automatically generated">
            <a:extLst>
              <a:ext uri="{FF2B5EF4-FFF2-40B4-BE49-F238E27FC236}">
                <a16:creationId xmlns:a16="http://schemas.microsoft.com/office/drawing/2014/main" id="{3FCAFD8F-9875-45DD-ACF5-70417105DC3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16592" y="1863681"/>
            <a:ext cx="3792166" cy="2420988"/>
          </a:xfrm>
          <a:prstGeom prst="rect">
            <a:avLst/>
          </a:prstGeom>
        </p:spPr>
      </p:pic>
      <p:pic>
        <p:nvPicPr>
          <p:cNvPr id="9" name="Picture 8" descr="A person standing in front of a bicycle&#10;&#10;Description automatically generated">
            <a:extLst>
              <a:ext uri="{FF2B5EF4-FFF2-40B4-BE49-F238E27FC236}">
                <a16:creationId xmlns:a16="http://schemas.microsoft.com/office/drawing/2014/main" id="{3444A936-20A1-4819-B716-A76413A9606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78943" y="3491061"/>
            <a:ext cx="4075297" cy="3074326"/>
          </a:xfrm>
          <a:prstGeom prst="rect">
            <a:avLst/>
          </a:prstGeom>
        </p:spPr>
      </p:pic>
      <p:pic>
        <p:nvPicPr>
          <p:cNvPr id="5" name="Picture 4" descr="A picture containing person, toiletry, cosmetic, man&#10;&#10;Description automatically generated">
            <a:extLst>
              <a:ext uri="{FF2B5EF4-FFF2-40B4-BE49-F238E27FC236}">
                <a16:creationId xmlns:a16="http://schemas.microsoft.com/office/drawing/2014/main" id="{C5B635E4-B841-4CBB-BB0C-C0B834D03A9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61474" y="2035061"/>
            <a:ext cx="2628383" cy="2420989"/>
          </a:xfrm>
          <a:prstGeom prst="rect">
            <a:avLst/>
          </a:prstGeom>
        </p:spPr>
      </p:pic>
      <p:sp>
        <p:nvSpPr>
          <p:cNvPr id="4" name="Rectangle 3">
            <a:extLst>
              <a:ext uri="{FF2B5EF4-FFF2-40B4-BE49-F238E27FC236}">
                <a16:creationId xmlns:a16="http://schemas.microsoft.com/office/drawing/2014/main" id="{05D79DE5-DC27-E000-849B-9D176C379FD6}"/>
              </a:ext>
            </a:extLst>
          </p:cNvPr>
          <p:cNvSpPr/>
          <p:nvPr/>
        </p:nvSpPr>
        <p:spPr>
          <a:xfrm>
            <a:off x="10877108" y="5506278"/>
            <a:ext cx="1238692" cy="106348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060310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 up of a logo&#10;&#10;Description automatically generated">
            <a:extLst>
              <a:ext uri="{FF2B5EF4-FFF2-40B4-BE49-F238E27FC236}">
                <a16:creationId xmlns:a16="http://schemas.microsoft.com/office/drawing/2014/main" id="{CAEEE045-1C96-4E56-B6BF-E32D3B32381D}"/>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flipV="1">
            <a:off x="6072981" y="5699125"/>
            <a:ext cx="46038" cy="46038"/>
          </a:xfrm>
        </p:spPr>
      </p:pic>
      <p:pic>
        <p:nvPicPr>
          <p:cNvPr id="11" name="Picture 10" descr="A group of people standing in front of a crowd&#10;&#10;Description automatically generated">
            <a:extLst>
              <a:ext uri="{FF2B5EF4-FFF2-40B4-BE49-F238E27FC236}">
                <a16:creationId xmlns:a16="http://schemas.microsoft.com/office/drawing/2014/main" id="{57B934B3-CF96-489A-8E88-9463EA7D2F36}"/>
              </a:ext>
            </a:extLst>
          </p:cNvPr>
          <p:cNvPicPr>
            <a:picLocks noChangeAspect="1"/>
          </p:cNvPicPr>
          <p:nvPr/>
        </p:nvPicPr>
        <p:blipFill>
          <a:blip r:embed="rId3"/>
          <a:stretch>
            <a:fillRect/>
          </a:stretch>
        </p:blipFill>
        <p:spPr>
          <a:xfrm>
            <a:off x="5685145" y="1378438"/>
            <a:ext cx="6003151" cy="4151784"/>
          </a:xfrm>
          <a:prstGeom prst="rect">
            <a:avLst/>
          </a:prstGeom>
        </p:spPr>
      </p:pic>
      <p:sp>
        <p:nvSpPr>
          <p:cNvPr id="4" name="Rectangle 3">
            <a:extLst>
              <a:ext uri="{FF2B5EF4-FFF2-40B4-BE49-F238E27FC236}">
                <a16:creationId xmlns:a16="http://schemas.microsoft.com/office/drawing/2014/main" id="{88AB5E6E-DFCE-2C44-ABB9-39F1DE54DD12}"/>
              </a:ext>
            </a:extLst>
          </p:cNvPr>
          <p:cNvSpPr/>
          <p:nvPr/>
        </p:nvSpPr>
        <p:spPr>
          <a:xfrm>
            <a:off x="0" y="390911"/>
            <a:ext cx="7585731" cy="769441"/>
          </a:xfrm>
          <a:prstGeom prst="rect">
            <a:avLst/>
          </a:prstGeom>
          <a:solidFill>
            <a:srgbClr val="E2BD22"/>
          </a:solidFill>
        </p:spPr>
        <p:txBody>
          <a:bodyPr wrap="none">
            <a:spAutoFit/>
          </a:bodyPr>
          <a:lstStyle/>
          <a:p>
            <a:r>
              <a:rPr lang="en-GB" sz="4400" dirty="0">
                <a:solidFill>
                  <a:schemeClr val="bg1"/>
                </a:solidFill>
                <a:latin typeface="Helvetica Light" panose="020B0403020202020204" pitchFamily="34" charset="0"/>
              </a:rPr>
              <a:t>Careers Drama supports with</a:t>
            </a:r>
            <a:endParaRPr lang="en-US" sz="4400" dirty="0"/>
          </a:p>
        </p:txBody>
      </p:sp>
      <p:sp>
        <p:nvSpPr>
          <p:cNvPr id="8" name="Rectangle 7">
            <a:extLst>
              <a:ext uri="{FF2B5EF4-FFF2-40B4-BE49-F238E27FC236}">
                <a16:creationId xmlns:a16="http://schemas.microsoft.com/office/drawing/2014/main" id="{1110DCEB-14E3-B945-A35C-96EEBF0303B9}"/>
              </a:ext>
            </a:extLst>
          </p:cNvPr>
          <p:cNvSpPr/>
          <p:nvPr/>
        </p:nvSpPr>
        <p:spPr>
          <a:xfrm>
            <a:off x="503704" y="1498158"/>
            <a:ext cx="6096000" cy="4493538"/>
          </a:xfrm>
          <a:prstGeom prst="rect">
            <a:avLst/>
          </a:prstGeom>
        </p:spPr>
        <p:txBody>
          <a:bodyPr>
            <a:spAutoFit/>
          </a:bodyPr>
          <a:lstStyle/>
          <a:p>
            <a:pPr marL="285750" indent="-285750">
              <a:spcBef>
                <a:spcPts val="1800"/>
              </a:spcBef>
              <a:buFont typeface="Arial" panose="020B0604020202020204" pitchFamily="34" charset="0"/>
              <a:buChar char="•"/>
            </a:pPr>
            <a:r>
              <a:rPr lang="en-GB" sz="2800" dirty="0">
                <a:latin typeface="Helvetica Light" panose="020B0403020202020204" pitchFamily="34" charset="0"/>
              </a:rPr>
              <a:t>Directing</a:t>
            </a:r>
          </a:p>
          <a:p>
            <a:pPr marL="285750" indent="-285750">
              <a:spcBef>
                <a:spcPts val="1800"/>
              </a:spcBef>
              <a:buFont typeface="Arial" panose="020B0604020202020204" pitchFamily="34" charset="0"/>
              <a:buChar char="•"/>
            </a:pPr>
            <a:r>
              <a:rPr lang="en-GB" sz="2800" dirty="0">
                <a:latin typeface="Helvetica Light" panose="020B0403020202020204" pitchFamily="34" charset="0"/>
              </a:rPr>
              <a:t>Choreography</a:t>
            </a:r>
          </a:p>
          <a:p>
            <a:pPr marL="285750" indent="-285750">
              <a:spcBef>
                <a:spcPts val="1800"/>
              </a:spcBef>
              <a:buFont typeface="Arial" panose="020B0604020202020204" pitchFamily="34" charset="0"/>
              <a:buChar char="•"/>
            </a:pPr>
            <a:r>
              <a:rPr lang="en-GB" sz="2800" dirty="0">
                <a:latin typeface="Helvetica Light" panose="020B0403020202020204" pitchFamily="34" charset="0"/>
              </a:rPr>
              <a:t>Lighting Design/Operation</a:t>
            </a:r>
          </a:p>
          <a:p>
            <a:pPr marL="285750" indent="-285750">
              <a:spcBef>
                <a:spcPts val="1800"/>
              </a:spcBef>
              <a:buFont typeface="Arial" panose="020B0604020202020204" pitchFamily="34" charset="0"/>
              <a:buChar char="•"/>
            </a:pPr>
            <a:r>
              <a:rPr lang="en-GB" sz="2800" dirty="0">
                <a:latin typeface="Helvetica Light" panose="020B0403020202020204" pitchFamily="34" charset="0"/>
              </a:rPr>
              <a:t>Set Design</a:t>
            </a:r>
          </a:p>
          <a:p>
            <a:pPr marL="285750" indent="-285750">
              <a:spcBef>
                <a:spcPts val="1800"/>
              </a:spcBef>
              <a:buFont typeface="Arial" panose="020B0604020202020204" pitchFamily="34" charset="0"/>
              <a:buChar char="•"/>
            </a:pPr>
            <a:r>
              <a:rPr lang="en-GB" sz="2800" dirty="0">
                <a:latin typeface="Helvetica Light" panose="020B0403020202020204" pitchFamily="34" charset="0"/>
              </a:rPr>
              <a:t>Stage Management</a:t>
            </a:r>
          </a:p>
          <a:p>
            <a:pPr marL="285750" indent="-285750">
              <a:spcBef>
                <a:spcPts val="1800"/>
              </a:spcBef>
              <a:buFont typeface="Arial" panose="020B0604020202020204" pitchFamily="34" charset="0"/>
              <a:buChar char="•"/>
            </a:pPr>
            <a:r>
              <a:rPr lang="en-GB" sz="2800" dirty="0">
                <a:latin typeface="Helvetica Light" panose="020B0403020202020204" pitchFamily="34" charset="0"/>
              </a:rPr>
              <a:t>Theatre Management</a:t>
            </a:r>
          </a:p>
          <a:p>
            <a:pPr marL="285750" indent="-285750">
              <a:spcBef>
                <a:spcPts val="1800"/>
              </a:spcBef>
              <a:buFont typeface="Arial" panose="020B0604020202020204" pitchFamily="34" charset="0"/>
              <a:buChar char="•"/>
            </a:pPr>
            <a:r>
              <a:rPr lang="en-GB" sz="2800" dirty="0">
                <a:latin typeface="Helvetica Light" panose="020B0403020202020204" pitchFamily="34" charset="0"/>
              </a:rPr>
              <a:t>Theatre-in-education</a:t>
            </a:r>
            <a:endParaRPr lang="en-US" sz="2800" dirty="0"/>
          </a:p>
        </p:txBody>
      </p:sp>
      <p:sp>
        <p:nvSpPr>
          <p:cNvPr id="2" name="Rectangle 1">
            <a:extLst>
              <a:ext uri="{FF2B5EF4-FFF2-40B4-BE49-F238E27FC236}">
                <a16:creationId xmlns:a16="http://schemas.microsoft.com/office/drawing/2014/main" id="{A64E3BB0-7FE0-045F-4CD9-8779DE247F3A}"/>
              </a:ext>
            </a:extLst>
          </p:cNvPr>
          <p:cNvSpPr/>
          <p:nvPr/>
        </p:nvSpPr>
        <p:spPr>
          <a:xfrm>
            <a:off x="10877108" y="5530222"/>
            <a:ext cx="1238692" cy="103954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769472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 up of a logo&#10;&#10;Description automatically generated">
            <a:extLst>
              <a:ext uri="{FF2B5EF4-FFF2-40B4-BE49-F238E27FC236}">
                <a16:creationId xmlns:a16="http://schemas.microsoft.com/office/drawing/2014/main" id="{CAEEE045-1C96-4E56-B6BF-E32D3B32381D}"/>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flipV="1">
            <a:off x="6072981" y="5699125"/>
            <a:ext cx="46038" cy="46038"/>
          </a:xfrm>
        </p:spPr>
      </p:pic>
      <p:sp>
        <p:nvSpPr>
          <p:cNvPr id="3" name="Rectangle 2">
            <a:extLst>
              <a:ext uri="{FF2B5EF4-FFF2-40B4-BE49-F238E27FC236}">
                <a16:creationId xmlns:a16="http://schemas.microsoft.com/office/drawing/2014/main" id="{D767C43A-6D41-004D-86FB-0D1BCA922893}"/>
              </a:ext>
            </a:extLst>
          </p:cNvPr>
          <p:cNvSpPr/>
          <p:nvPr/>
        </p:nvSpPr>
        <p:spPr>
          <a:xfrm>
            <a:off x="686636" y="1432449"/>
            <a:ext cx="4399537" cy="4493538"/>
          </a:xfrm>
          <a:prstGeom prst="rect">
            <a:avLst/>
          </a:prstGeom>
        </p:spPr>
        <p:txBody>
          <a:bodyPr wrap="square">
            <a:spAutoFit/>
          </a:bodyPr>
          <a:lstStyle/>
          <a:p>
            <a:pPr marL="285750" indent="-285750">
              <a:spcBef>
                <a:spcPts val="1800"/>
              </a:spcBef>
              <a:buFont typeface="Arial" panose="020B0604020202020204" pitchFamily="34" charset="0"/>
              <a:buChar char="•"/>
            </a:pPr>
            <a:r>
              <a:rPr lang="en-GB" sz="2800" dirty="0">
                <a:latin typeface="Helvetica Light" panose="020B0403020202020204" pitchFamily="34" charset="0"/>
              </a:rPr>
              <a:t>Costume/Make-up</a:t>
            </a:r>
          </a:p>
          <a:p>
            <a:pPr marL="285750" indent="-285750">
              <a:spcBef>
                <a:spcPts val="1800"/>
              </a:spcBef>
              <a:buFont typeface="Arial" panose="020B0604020202020204" pitchFamily="34" charset="0"/>
              <a:buChar char="•"/>
            </a:pPr>
            <a:r>
              <a:rPr lang="en-GB" sz="2800" dirty="0">
                <a:latin typeface="Helvetica Light" panose="020B0403020202020204" pitchFamily="34" charset="0"/>
              </a:rPr>
              <a:t>Drama Teaching</a:t>
            </a:r>
          </a:p>
          <a:p>
            <a:pPr marL="285750" indent="-285750">
              <a:spcBef>
                <a:spcPts val="1800"/>
              </a:spcBef>
              <a:buFont typeface="Arial" panose="020B0604020202020204" pitchFamily="34" charset="0"/>
              <a:buChar char="•"/>
            </a:pPr>
            <a:r>
              <a:rPr lang="en-GB" sz="2800" dirty="0">
                <a:latin typeface="Helvetica Light" panose="020B0403020202020204" pitchFamily="34" charset="0"/>
              </a:rPr>
              <a:t>Marketing/Publicity</a:t>
            </a:r>
          </a:p>
          <a:p>
            <a:pPr marL="285750" indent="-285750">
              <a:spcBef>
                <a:spcPts val="1800"/>
              </a:spcBef>
              <a:buFont typeface="Arial" panose="020B0604020202020204" pitchFamily="34" charset="0"/>
              <a:buChar char="•"/>
            </a:pPr>
            <a:r>
              <a:rPr lang="en-GB" sz="2800" dirty="0">
                <a:latin typeface="Helvetica Light" panose="020B0403020202020204" pitchFamily="34" charset="0"/>
              </a:rPr>
              <a:t>Box Office</a:t>
            </a:r>
          </a:p>
          <a:p>
            <a:pPr marL="285750" indent="-285750">
              <a:spcBef>
                <a:spcPts val="1800"/>
              </a:spcBef>
              <a:buFont typeface="Arial" panose="020B0604020202020204" pitchFamily="34" charset="0"/>
              <a:buChar char="•"/>
            </a:pPr>
            <a:r>
              <a:rPr lang="en-GB" sz="2800" dirty="0">
                <a:latin typeface="Helvetica Light" panose="020B0403020202020204" pitchFamily="34" charset="0"/>
              </a:rPr>
              <a:t>Film/TV</a:t>
            </a:r>
          </a:p>
          <a:p>
            <a:pPr marL="285750" indent="-285750">
              <a:spcBef>
                <a:spcPts val="1800"/>
              </a:spcBef>
              <a:buFont typeface="Arial" panose="020B0604020202020204" pitchFamily="34" charset="0"/>
              <a:buChar char="•"/>
            </a:pPr>
            <a:r>
              <a:rPr lang="en-GB" sz="2800" dirty="0">
                <a:latin typeface="Helvetica Light" panose="020B0403020202020204" pitchFamily="34" charset="0"/>
              </a:rPr>
              <a:t>Writing for film/theatre</a:t>
            </a:r>
          </a:p>
          <a:p>
            <a:pPr marL="285750" indent="-285750">
              <a:spcBef>
                <a:spcPts val="1800"/>
              </a:spcBef>
              <a:buFont typeface="Arial" panose="020B0604020202020204" pitchFamily="34" charset="0"/>
              <a:buChar char="•"/>
            </a:pPr>
            <a:r>
              <a:rPr lang="en-GB" sz="2800" dirty="0">
                <a:latin typeface="Helvetica Light" panose="020B0403020202020204" pitchFamily="34" charset="0"/>
              </a:rPr>
              <a:t>Musicians/Dancers</a:t>
            </a:r>
            <a:endParaRPr lang="en-US" sz="2800" dirty="0"/>
          </a:p>
        </p:txBody>
      </p:sp>
      <p:pic>
        <p:nvPicPr>
          <p:cNvPr id="6" name="Picture 5">
            <a:extLst>
              <a:ext uri="{FF2B5EF4-FFF2-40B4-BE49-F238E27FC236}">
                <a16:creationId xmlns:a16="http://schemas.microsoft.com/office/drawing/2014/main" id="{1A22738D-8906-CC4E-A5D9-1D6B929EFD7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44598" y="1442816"/>
            <a:ext cx="5960766" cy="3973844"/>
          </a:xfrm>
          <a:prstGeom prst="rect">
            <a:avLst/>
          </a:prstGeom>
        </p:spPr>
      </p:pic>
      <p:sp>
        <p:nvSpPr>
          <p:cNvPr id="9" name="Rectangle 8">
            <a:extLst>
              <a:ext uri="{FF2B5EF4-FFF2-40B4-BE49-F238E27FC236}">
                <a16:creationId xmlns:a16="http://schemas.microsoft.com/office/drawing/2014/main" id="{A2C70700-E9B5-B942-8C68-D9B8F0F108FB}"/>
              </a:ext>
            </a:extLst>
          </p:cNvPr>
          <p:cNvSpPr/>
          <p:nvPr/>
        </p:nvSpPr>
        <p:spPr>
          <a:xfrm>
            <a:off x="0" y="390911"/>
            <a:ext cx="7585731" cy="769441"/>
          </a:xfrm>
          <a:prstGeom prst="rect">
            <a:avLst/>
          </a:prstGeom>
          <a:solidFill>
            <a:srgbClr val="E2BD22"/>
          </a:solidFill>
        </p:spPr>
        <p:txBody>
          <a:bodyPr wrap="none">
            <a:spAutoFit/>
          </a:bodyPr>
          <a:lstStyle/>
          <a:p>
            <a:r>
              <a:rPr lang="en-GB" sz="4400" dirty="0">
                <a:solidFill>
                  <a:schemeClr val="bg1"/>
                </a:solidFill>
                <a:latin typeface="Helvetica Light" panose="020B0403020202020204" pitchFamily="34" charset="0"/>
              </a:rPr>
              <a:t>Careers Drama supports with</a:t>
            </a:r>
            <a:endParaRPr lang="en-US" sz="4400" dirty="0"/>
          </a:p>
        </p:txBody>
      </p:sp>
      <p:sp>
        <p:nvSpPr>
          <p:cNvPr id="2" name="Rectangle 1">
            <a:extLst>
              <a:ext uri="{FF2B5EF4-FFF2-40B4-BE49-F238E27FC236}">
                <a16:creationId xmlns:a16="http://schemas.microsoft.com/office/drawing/2014/main" id="{2526566C-4308-A7FA-436B-02BAA6510920}"/>
              </a:ext>
            </a:extLst>
          </p:cNvPr>
          <p:cNvSpPr/>
          <p:nvPr/>
        </p:nvSpPr>
        <p:spPr>
          <a:xfrm>
            <a:off x="10877108" y="5506278"/>
            <a:ext cx="1238692" cy="106348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830284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98D7482-244A-4D44-A28F-397394006704}"/>
              </a:ext>
            </a:extLst>
          </p:cNvPr>
          <p:cNvSpPr>
            <a:spLocks noGrp="1"/>
          </p:cNvSpPr>
          <p:nvPr>
            <p:ph idx="1"/>
          </p:nvPr>
        </p:nvSpPr>
        <p:spPr>
          <a:xfrm>
            <a:off x="335928" y="2184464"/>
            <a:ext cx="4708346" cy="3422037"/>
          </a:xfrm>
        </p:spPr>
        <p:txBody>
          <a:bodyPr/>
          <a:lstStyle/>
          <a:p>
            <a:pPr marL="0" indent="0" algn="ctr">
              <a:buNone/>
            </a:pPr>
            <a:endParaRPr lang="en-GB" dirty="0">
              <a:latin typeface="Helvetica Light" panose="020B0403020202020204" pitchFamily="34" charset="0"/>
            </a:endParaRPr>
          </a:p>
          <a:p>
            <a:pPr marL="0" indent="0" algn="ctr">
              <a:buNone/>
            </a:pPr>
            <a:r>
              <a:rPr lang="en-GB" dirty="0">
                <a:latin typeface="Helvetica Light" panose="020B0403020202020204" pitchFamily="34" charset="0"/>
              </a:rPr>
              <a:t>GCSE and A level Drama qualifications are recognised by all major universities in exactly the same way as any other GCSE or A level qualification.</a:t>
            </a:r>
          </a:p>
        </p:txBody>
      </p:sp>
      <p:sp>
        <p:nvSpPr>
          <p:cNvPr id="4" name="Content Placeholder 5">
            <a:extLst>
              <a:ext uri="{FF2B5EF4-FFF2-40B4-BE49-F238E27FC236}">
                <a16:creationId xmlns:a16="http://schemas.microsoft.com/office/drawing/2014/main" id="{0AE85770-8024-41D2-995D-79A1EC1704CF}"/>
              </a:ext>
            </a:extLst>
          </p:cNvPr>
          <p:cNvSpPr txBox="1">
            <a:spLocks noGrp="1"/>
          </p:cNvSpPr>
          <p:nvPr>
            <p:ph type="title"/>
          </p:nvPr>
        </p:nvSpPr>
        <p:spPr>
          <a:xfrm>
            <a:off x="457200" y="312738"/>
            <a:ext cx="11277600" cy="1325562"/>
          </a:xfrm>
          <a:prstGeom prst="wedgeRoundRectCallout">
            <a:avLst/>
          </a:prstGeom>
          <a:solidFill>
            <a:srgbClr val="E2BD2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228600" indent="-228600" algn="l" defTabSz="914400" rtl="0" eaLnBrk="1" latinLnBrk="0" hangingPunct="1">
              <a:lnSpc>
                <a:spcPct val="90000"/>
              </a:lnSpc>
              <a:spcBef>
                <a:spcPts val="1000"/>
              </a:spcBef>
              <a:buFont typeface="Arial"/>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9pPr>
          </a:lstStyle>
          <a:p>
            <a:pPr marL="0" indent="0" algn="ctr">
              <a:buFont typeface="Arial"/>
              <a:buNone/>
            </a:pPr>
            <a:r>
              <a:rPr lang="en-GB" sz="4000" dirty="0">
                <a:latin typeface="Helvetica Light" panose="020B0403020202020204" pitchFamily="34" charset="0"/>
              </a:rPr>
              <a:t>“A GCSE in Drama isn’t really worth anything.”</a:t>
            </a:r>
          </a:p>
        </p:txBody>
      </p:sp>
      <p:pic>
        <p:nvPicPr>
          <p:cNvPr id="5" name="Picture 4">
            <a:extLst>
              <a:ext uri="{FF2B5EF4-FFF2-40B4-BE49-F238E27FC236}">
                <a16:creationId xmlns:a16="http://schemas.microsoft.com/office/drawing/2014/main" id="{B3BE673F-184B-C54C-A5A3-AA0A6AF3058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86415" y="2184464"/>
            <a:ext cx="5595466" cy="3680440"/>
          </a:xfrm>
          <a:prstGeom prst="rect">
            <a:avLst/>
          </a:prstGeom>
        </p:spPr>
      </p:pic>
      <p:sp>
        <p:nvSpPr>
          <p:cNvPr id="2" name="Rectangle 1">
            <a:extLst>
              <a:ext uri="{FF2B5EF4-FFF2-40B4-BE49-F238E27FC236}">
                <a16:creationId xmlns:a16="http://schemas.microsoft.com/office/drawing/2014/main" id="{9E491BB4-F220-E208-472A-27B5CF032608}"/>
              </a:ext>
            </a:extLst>
          </p:cNvPr>
          <p:cNvSpPr/>
          <p:nvPr/>
        </p:nvSpPr>
        <p:spPr>
          <a:xfrm>
            <a:off x="10877108" y="5506278"/>
            <a:ext cx="1238692" cy="106348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10958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5BAD02-196B-4A21-879F-364B5546BFE6}"/>
              </a:ext>
            </a:extLst>
          </p:cNvPr>
          <p:cNvSpPr>
            <a:spLocks noGrp="1"/>
          </p:cNvSpPr>
          <p:nvPr>
            <p:ph idx="1"/>
          </p:nvPr>
        </p:nvSpPr>
        <p:spPr>
          <a:xfrm>
            <a:off x="456508" y="2743200"/>
            <a:ext cx="5301197" cy="3185327"/>
          </a:xfrm>
        </p:spPr>
        <p:txBody>
          <a:bodyPr>
            <a:normAutofit lnSpcReduction="10000"/>
          </a:bodyPr>
          <a:lstStyle/>
          <a:p>
            <a:pPr marL="0" indent="0" algn="ctr">
              <a:buNone/>
            </a:pPr>
            <a:r>
              <a:rPr lang="en-GB" b="1" dirty="0">
                <a:latin typeface="Helvetica Light" panose="020B0403020202020204" pitchFamily="34" charset="0"/>
              </a:rPr>
              <a:t>Drama is for all abilities. </a:t>
            </a:r>
            <a:r>
              <a:rPr lang="en-GB" dirty="0">
                <a:latin typeface="Helvetica Light" panose="020B0403020202020204" pitchFamily="34" charset="0"/>
              </a:rPr>
              <a:t>All Drama specifications now include a rigorous written paper as part of the course.</a:t>
            </a:r>
          </a:p>
          <a:p>
            <a:pPr marL="0" indent="0" algn="ctr">
              <a:buNone/>
            </a:pPr>
            <a:r>
              <a:rPr lang="en-GB" dirty="0">
                <a:latin typeface="Helvetica Light" panose="020B0403020202020204" pitchFamily="34" charset="0"/>
              </a:rPr>
              <a:t> Drama can also complement other GCSE courses, in particular, English Literature as it can give a different ‘angle’ on how to approach a text.</a:t>
            </a:r>
          </a:p>
        </p:txBody>
      </p:sp>
      <p:sp>
        <p:nvSpPr>
          <p:cNvPr id="4" name="Content Placeholder 5">
            <a:extLst>
              <a:ext uri="{FF2B5EF4-FFF2-40B4-BE49-F238E27FC236}">
                <a16:creationId xmlns:a16="http://schemas.microsoft.com/office/drawing/2014/main" id="{BEC05832-A087-4AF8-95F9-A7E847312226}"/>
              </a:ext>
            </a:extLst>
          </p:cNvPr>
          <p:cNvSpPr txBox="1">
            <a:spLocks noGrp="1"/>
          </p:cNvSpPr>
          <p:nvPr>
            <p:ph type="title"/>
          </p:nvPr>
        </p:nvSpPr>
        <p:spPr>
          <a:xfrm>
            <a:off x="457200" y="312738"/>
            <a:ext cx="11277600" cy="1856304"/>
          </a:xfrm>
          <a:prstGeom prst="wedgeRoundRectCallout">
            <a:avLst/>
          </a:prstGeom>
          <a:solidFill>
            <a:srgbClr val="E2BD2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228600" indent="-228600" algn="l" defTabSz="914400" rtl="0" eaLnBrk="1" latinLnBrk="0" hangingPunct="1">
              <a:lnSpc>
                <a:spcPct val="90000"/>
              </a:lnSpc>
              <a:spcBef>
                <a:spcPts val="1000"/>
              </a:spcBef>
              <a:buFont typeface="Arial"/>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9pPr>
          </a:lstStyle>
          <a:p>
            <a:pPr marL="0" indent="0">
              <a:buFont typeface="Arial"/>
              <a:buNone/>
            </a:pPr>
            <a:r>
              <a:rPr lang="en-GB" sz="4000" dirty="0">
                <a:latin typeface="Helvetica Light" panose="020B0403020202020204" pitchFamily="34" charset="0"/>
              </a:rPr>
              <a:t>“Drama is for non-academics. I need to concentrate on more academic subjects for the career I have in mind.”</a:t>
            </a:r>
          </a:p>
        </p:txBody>
      </p:sp>
      <p:pic>
        <p:nvPicPr>
          <p:cNvPr id="5" name="Picture 4">
            <a:extLst>
              <a:ext uri="{FF2B5EF4-FFF2-40B4-BE49-F238E27FC236}">
                <a16:creationId xmlns:a16="http://schemas.microsoft.com/office/drawing/2014/main" id="{A0BFA39C-4798-7E4C-A293-20F4CEF19AB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92024" y="2367911"/>
            <a:ext cx="4568903" cy="3699598"/>
          </a:xfrm>
          <a:prstGeom prst="rect">
            <a:avLst/>
          </a:prstGeom>
        </p:spPr>
      </p:pic>
      <p:sp>
        <p:nvSpPr>
          <p:cNvPr id="2" name="Rectangle 1">
            <a:extLst>
              <a:ext uri="{FF2B5EF4-FFF2-40B4-BE49-F238E27FC236}">
                <a16:creationId xmlns:a16="http://schemas.microsoft.com/office/drawing/2014/main" id="{D51C3630-CBDD-869E-2795-6B83A63CC566}"/>
              </a:ext>
            </a:extLst>
          </p:cNvPr>
          <p:cNvSpPr/>
          <p:nvPr/>
        </p:nvSpPr>
        <p:spPr>
          <a:xfrm>
            <a:off x="10877108" y="5506278"/>
            <a:ext cx="1238692" cy="106348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81977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1664D35-3C4F-DA4E-BC27-D53AB63BBFAF}"/>
              </a:ext>
            </a:extLst>
          </p:cNvPr>
          <p:cNvSpPr>
            <a:spLocks noGrp="1"/>
          </p:cNvSpPr>
          <p:nvPr>
            <p:ph idx="1"/>
          </p:nvPr>
        </p:nvSpPr>
        <p:spPr>
          <a:xfrm>
            <a:off x="5410344" y="934499"/>
            <a:ext cx="5639493" cy="4180112"/>
          </a:xfrm>
          <a:solidFill>
            <a:srgbClr val="93D5F9"/>
          </a:solidFill>
        </p:spPr>
        <p:txBody>
          <a:bodyPr>
            <a:normAutofit/>
          </a:bodyPr>
          <a:lstStyle/>
          <a:p>
            <a:pPr marL="0" indent="0" algn="ctr">
              <a:buNone/>
            </a:pPr>
            <a:r>
              <a:rPr lang="en-GB" sz="3200" dirty="0">
                <a:latin typeface="Helvetica Light" panose="020B0403020202020204" pitchFamily="34" charset="0"/>
              </a:rPr>
              <a:t>If you already have a heavily academic programme of options, it is important to have </a:t>
            </a:r>
            <a:r>
              <a:rPr lang="en-GB" sz="3200" b="1" dirty="0">
                <a:latin typeface="Helvetica Light" panose="020B0403020202020204" pitchFamily="34" charset="0"/>
              </a:rPr>
              <a:t>some creative outlet </a:t>
            </a:r>
            <a:r>
              <a:rPr lang="en-GB" sz="3200" dirty="0">
                <a:latin typeface="Helvetica Light" panose="020B0403020202020204" pitchFamily="34" charset="0"/>
              </a:rPr>
              <a:t>during the week – an opportunity to express yourself whether that is through </a:t>
            </a:r>
            <a:r>
              <a:rPr lang="en-GB" sz="3200" b="1" dirty="0">
                <a:latin typeface="Helvetica Light" panose="020B0403020202020204" pitchFamily="34" charset="0"/>
              </a:rPr>
              <a:t>Art, Music, Drama </a:t>
            </a:r>
            <a:r>
              <a:rPr lang="en-GB" sz="3200" dirty="0">
                <a:latin typeface="Helvetica Light" panose="020B0403020202020204" pitchFamily="34" charset="0"/>
              </a:rPr>
              <a:t>or another creative or practical subject.</a:t>
            </a:r>
          </a:p>
        </p:txBody>
      </p:sp>
      <p:pic>
        <p:nvPicPr>
          <p:cNvPr id="4" name="Picture 3">
            <a:extLst>
              <a:ext uri="{FF2B5EF4-FFF2-40B4-BE49-F238E27FC236}">
                <a16:creationId xmlns:a16="http://schemas.microsoft.com/office/drawing/2014/main" id="{A1F21E35-9977-4943-A9CB-D904E4E487E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4574972" cy="6652009"/>
          </a:xfrm>
          <a:prstGeom prst="rect">
            <a:avLst/>
          </a:prstGeom>
        </p:spPr>
      </p:pic>
      <p:sp>
        <p:nvSpPr>
          <p:cNvPr id="2" name="Rectangle 1">
            <a:extLst>
              <a:ext uri="{FF2B5EF4-FFF2-40B4-BE49-F238E27FC236}">
                <a16:creationId xmlns:a16="http://schemas.microsoft.com/office/drawing/2014/main" id="{37E447DD-84E4-B919-40D3-086066287E38}"/>
              </a:ext>
            </a:extLst>
          </p:cNvPr>
          <p:cNvSpPr/>
          <p:nvPr/>
        </p:nvSpPr>
        <p:spPr>
          <a:xfrm>
            <a:off x="10877108" y="5506278"/>
            <a:ext cx="1238692" cy="106348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745996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48B3EB5-5C83-4047-816E-506EC66AD553}"/>
              </a:ext>
            </a:extLst>
          </p:cNvPr>
          <p:cNvSpPr>
            <a:spLocks noGrp="1"/>
          </p:cNvSpPr>
          <p:nvPr>
            <p:ph type="subTitle" idx="1"/>
          </p:nvPr>
        </p:nvSpPr>
        <p:spPr>
          <a:xfrm>
            <a:off x="610056" y="2469156"/>
            <a:ext cx="4424168" cy="3308645"/>
          </a:xfrm>
        </p:spPr>
        <p:txBody>
          <a:bodyPr>
            <a:normAutofit/>
          </a:bodyPr>
          <a:lstStyle/>
          <a:p>
            <a:pPr algn="l"/>
            <a:r>
              <a:rPr lang="en-GB" sz="3600" dirty="0">
                <a:latin typeface="Helvetica Light" panose="020B0403020202020204" pitchFamily="34" charset="0"/>
              </a:rPr>
              <a:t>“Some experiences are so precious and difficult to nurture, they should be treated as endangered curriculum species.”</a:t>
            </a:r>
          </a:p>
        </p:txBody>
      </p:sp>
      <p:pic>
        <p:nvPicPr>
          <p:cNvPr id="11" name="Picture 10">
            <a:extLst>
              <a:ext uri="{FF2B5EF4-FFF2-40B4-BE49-F238E27FC236}">
                <a16:creationId xmlns:a16="http://schemas.microsoft.com/office/drawing/2014/main" id="{40F0423F-91E3-A64F-B287-C6FA6BAB52D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285434" y="-11598"/>
            <a:ext cx="7013749" cy="6633462"/>
          </a:xfrm>
          <a:prstGeom prst="rect">
            <a:avLst/>
          </a:prstGeom>
        </p:spPr>
      </p:pic>
      <p:sp>
        <p:nvSpPr>
          <p:cNvPr id="8" name="Title 1">
            <a:extLst>
              <a:ext uri="{FF2B5EF4-FFF2-40B4-BE49-F238E27FC236}">
                <a16:creationId xmlns:a16="http://schemas.microsoft.com/office/drawing/2014/main" id="{9A886DF6-A4C2-C94B-941B-76FF3F5F4E45}"/>
              </a:ext>
            </a:extLst>
          </p:cNvPr>
          <p:cNvSpPr>
            <a:spLocks noGrp="1"/>
          </p:cNvSpPr>
          <p:nvPr>
            <p:ph type="ctrTitle"/>
          </p:nvPr>
        </p:nvSpPr>
        <p:spPr>
          <a:xfrm>
            <a:off x="5285434" y="236136"/>
            <a:ext cx="7013749" cy="1108407"/>
          </a:xfrm>
          <a:solidFill>
            <a:srgbClr val="E2BD22"/>
          </a:solidFill>
        </p:spPr>
        <p:txBody>
          <a:bodyPr/>
          <a:lstStyle/>
          <a:p>
            <a:r>
              <a:rPr lang="en-US" b="1" dirty="0">
                <a:solidFill>
                  <a:schemeClr val="bg1"/>
                </a:solidFill>
                <a:latin typeface="Helvetica Light" panose="020B0403020202020204" pitchFamily="34" charset="0"/>
              </a:rPr>
              <a:t>Drama: </a:t>
            </a:r>
            <a:r>
              <a:rPr lang="en-US" dirty="0">
                <a:solidFill>
                  <a:schemeClr val="bg1"/>
                </a:solidFill>
                <a:latin typeface="Helvetica Light" panose="020B0403020202020204" pitchFamily="34" charset="0"/>
              </a:rPr>
              <a:t>Year 9</a:t>
            </a:r>
            <a:endParaRPr lang="en-GB" dirty="0">
              <a:solidFill>
                <a:schemeClr val="bg1"/>
              </a:solidFill>
              <a:latin typeface="Helvetica Light" panose="020B0403020202020204" pitchFamily="34" charset="0"/>
            </a:endParaRPr>
          </a:p>
        </p:txBody>
      </p:sp>
    </p:spTree>
    <p:extLst>
      <p:ext uri="{BB962C8B-B14F-4D97-AF65-F5344CB8AC3E}">
        <p14:creationId xmlns:p14="http://schemas.microsoft.com/office/powerpoint/2010/main" val="19581958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peech Bubble: Rectangle with Corners Rounded 3">
            <a:extLst>
              <a:ext uri="{FF2B5EF4-FFF2-40B4-BE49-F238E27FC236}">
                <a16:creationId xmlns:a16="http://schemas.microsoft.com/office/drawing/2014/main" id="{F81A41A3-D765-4636-B6BE-6ED866314376}"/>
              </a:ext>
            </a:extLst>
          </p:cNvPr>
          <p:cNvSpPr/>
          <p:nvPr/>
        </p:nvSpPr>
        <p:spPr>
          <a:xfrm>
            <a:off x="1233377" y="2626242"/>
            <a:ext cx="45719" cy="45719"/>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peech Bubble: Rectangle with Corners Rounded 4">
            <a:extLst>
              <a:ext uri="{FF2B5EF4-FFF2-40B4-BE49-F238E27FC236}">
                <a16:creationId xmlns:a16="http://schemas.microsoft.com/office/drawing/2014/main" id="{103EA6BB-2D3D-4084-BCC6-CD33679A9D7C}"/>
              </a:ext>
            </a:extLst>
          </p:cNvPr>
          <p:cNvSpPr/>
          <p:nvPr/>
        </p:nvSpPr>
        <p:spPr>
          <a:xfrm>
            <a:off x="1385777" y="2778642"/>
            <a:ext cx="45719" cy="45719"/>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Content Placeholder 5">
            <a:extLst>
              <a:ext uri="{FF2B5EF4-FFF2-40B4-BE49-F238E27FC236}">
                <a16:creationId xmlns:a16="http://schemas.microsoft.com/office/drawing/2014/main" id="{F3B304F2-7DEC-43D3-A622-8C37D58B5B6B}"/>
              </a:ext>
            </a:extLst>
          </p:cNvPr>
          <p:cNvSpPr>
            <a:spLocks noGrp="1"/>
          </p:cNvSpPr>
          <p:nvPr>
            <p:ph idx="1"/>
          </p:nvPr>
        </p:nvSpPr>
        <p:spPr>
          <a:xfrm>
            <a:off x="456506" y="1679944"/>
            <a:ext cx="4466367" cy="1632098"/>
          </a:xfrm>
          <a:prstGeom prst="wedgeRoundRectCallout">
            <a:avLst/>
          </a:prstGeom>
          <a:solidFill>
            <a:srgbClr val="51535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r>
              <a:rPr lang="en-GB" dirty="0">
                <a:latin typeface="Helvetica Light" panose="020B0403020202020204" pitchFamily="34" charset="0"/>
              </a:rPr>
              <a:t>“Drama is not going to help me to get a job after school.”</a:t>
            </a:r>
          </a:p>
        </p:txBody>
      </p:sp>
      <p:sp>
        <p:nvSpPr>
          <p:cNvPr id="7" name="Speech Bubble: Rectangle with Corners Rounded 6">
            <a:extLst>
              <a:ext uri="{FF2B5EF4-FFF2-40B4-BE49-F238E27FC236}">
                <a16:creationId xmlns:a16="http://schemas.microsoft.com/office/drawing/2014/main" id="{931ABCC8-7116-479E-9F44-C512B41A2066}"/>
              </a:ext>
            </a:extLst>
          </p:cNvPr>
          <p:cNvSpPr/>
          <p:nvPr/>
        </p:nvSpPr>
        <p:spPr>
          <a:xfrm>
            <a:off x="1538177" y="2931042"/>
            <a:ext cx="45719" cy="45719"/>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peech Bubble: Rectangle with Corners Rounded 7">
            <a:extLst>
              <a:ext uri="{FF2B5EF4-FFF2-40B4-BE49-F238E27FC236}">
                <a16:creationId xmlns:a16="http://schemas.microsoft.com/office/drawing/2014/main" id="{8915BF89-18EB-49CB-A59E-7FE9185448BA}"/>
              </a:ext>
            </a:extLst>
          </p:cNvPr>
          <p:cNvSpPr/>
          <p:nvPr/>
        </p:nvSpPr>
        <p:spPr>
          <a:xfrm>
            <a:off x="1690577" y="3083442"/>
            <a:ext cx="45719" cy="45719"/>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Content Placeholder 5">
            <a:extLst>
              <a:ext uri="{FF2B5EF4-FFF2-40B4-BE49-F238E27FC236}">
                <a16:creationId xmlns:a16="http://schemas.microsoft.com/office/drawing/2014/main" id="{DBF81DFC-D4D3-4344-8BE8-C89151155717}"/>
              </a:ext>
            </a:extLst>
          </p:cNvPr>
          <p:cNvSpPr txBox="1">
            <a:spLocks/>
          </p:cNvSpPr>
          <p:nvPr/>
        </p:nvSpPr>
        <p:spPr>
          <a:xfrm>
            <a:off x="7148624" y="685244"/>
            <a:ext cx="3728484" cy="1673968"/>
          </a:xfrm>
          <a:prstGeom prst="wedgeRoundRectCallout">
            <a:avLst/>
          </a:prstGeom>
          <a:solidFill>
            <a:srgbClr val="51535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228600" indent="-228600" algn="l" defTabSz="914400" rtl="0" eaLnBrk="1" latinLnBrk="0" hangingPunct="1">
              <a:lnSpc>
                <a:spcPct val="90000"/>
              </a:lnSpc>
              <a:spcBef>
                <a:spcPts val="1000"/>
              </a:spcBef>
              <a:buFont typeface="Arial"/>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9pPr>
          </a:lstStyle>
          <a:p>
            <a:pPr marL="0" indent="0">
              <a:buFont typeface="Arial"/>
              <a:buNone/>
            </a:pPr>
            <a:r>
              <a:rPr lang="en-GB" dirty="0">
                <a:latin typeface="Helvetica Light" panose="020B0403020202020204" pitchFamily="34" charset="0"/>
              </a:rPr>
              <a:t>“Drama is for show-offs. I’m not confident enough.”</a:t>
            </a:r>
          </a:p>
        </p:txBody>
      </p:sp>
      <p:sp>
        <p:nvSpPr>
          <p:cNvPr id="10" name="Content Placeholder 5">
            <a:extLst>
              <a:ext uri="{FF2B5EF4-FFF2-40B4-BE49-F238E27FC236}">
                <a16:creationId xmlns:a16="http://schemas.microsoft.com/office/drawing/2014/main" id="{48C561CA-5A03-4833-9AB5-B78B1CCB17C7}"/>
              </a:ext>
            </a:extLst>
          </p:cNvPr>
          <p:cNvSpPr txBox="1">
            <a:spLocks/>
          </p:cNvSpPr>
          <p:nvPr/>
        </p:nvSpPr>
        <p:spPr>
          <a:xfrm>
            <a:off x="456507" y="3964929"/>
            <a:ext cx="2828953" cy="2095628"/>
          </a:xfrm>
          <a:prstGeom prst="wedgeRoundRectCallou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228600" indent="-228600" algn="l" defTabSz="914400" rtl="0" eaLnBrk="1" latinLnBrk="0" hangingPunct="1">
              <a:lnSpc>
                <a:spcPct val="90000"/>
              </a:lnSpc>
              <a:spcBef>
                <a:spcPts val="1000"/>
              </a:spcBef>
              <a:buFont typeface="Arial"/>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9pPr>
          </a:lstStyle>
          <a:p>
            <a:pPr marL="0" indent="0">
              <a:buFont typeface="Arial"/>
              <a:buNone/>
            </a:pPr>
            <a:r>
              <a:rPr lang="en-GB" dirty="0">
                <a:latin typeface="Helvetica Light" panose="020B0403020202020204" pitchFamily="34" charset="0"/>
              </a:rPr>
              <a:t>“A GCSE in Drama isn’t really worth anything.”</a:t>
            </a:r>
          </a:p>
        </p:txBody>
      </p:sp>
      <p:sp>
        <p:nvSpPr>
          <p:cNvPr id="11" name="Content Placeholder 5">
            <a:extLst>
              <a:ext uri="{FF2B5EF4-FFF2-40B4-BE49-F238E27FC236}">
                <a16:creationId xmlns:a16="http://schemas.microsoft.com/office/drawing/2014/main" id="{B07061B2-8AAB-4581-A33C-F3D16CB47E77}"/>
              </a:ext>
            </a:extLst>
          </p:cNvPr>
          <p:cNvSpPr txBox="1">
            <a:spLocks/>
          </p:cNvSpPr>
          <p:nvPr/>
        </p:nvSpPr>
        <p:spPr>
          <a:xfrm>
            <a:off x="5497032" y="2976761"/>
            <a:ext cx="5847907" cy="1191202"/>
          </a:xfrm>
          <a:prstGeom prst="wedgeRoundRectCallou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228600" indent="-228600" algn="l" defTabSz="914400" rtl="0" eaLnBrk="1" latinLnBrk="0" hangingPunct="1">
              <a:lnSpc>
                <a:spcPct val="90000"/>
              </a:lnSpc>
              <a:spcBef>
                <a:spcPts val="1000"/>
              </a:spcBef>
              <a:buFont typeface="Arial"/>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9pPr>
          </a:lstStyle>
          <a:p>
            <a:pPr marL="0" indent="0">
              <a:buFont typeface="Arial"/>
              <a:buNone/>
            </a:pPr>
            <a:r>
              <a:rPr lang="en-GB" dirty="0">
                <a:latin typeface="Helvetica Light" panose="020B0403020202020204" pitchFamily="34" charset="0"/>
              </a:rPr>
              <a:t>“It’s just for people who want to be actors.”</a:t>
            </a:r>
          </a:p>
        </p:txBody>
      </p:sp>
      <p:sp>
        <p:nvSpPr>
          <p:cNvPr id="12" name="Content Placeholder 5">
            <a:extLst>
              <a:ext uri="{FF2B5EF4-FFF2-40B4-BE49-F238E27FC236}">
                <a16:creationId xmlns:a16="http://schemas.microsoft.com/office/drawing/2014/main" id="{49E84464-47FA-4433-AF19-A276F3B9832D}"/>
              </a:ext>
            </a:extLst>
          </p:cNvPr>
          <p:cNvSpPr txBox="1">
            <a:spLocks/>
          </p:cNvSpPr>
          <p:nvPr/>
        </p:nvSpPr>
        <p:spPr>
          <a:xfrm>
            <a:off x="3985438" y="4543422"/>
            <a:ext cx="6326371" cy="1632098"/>
          </a:xfrm>
          <a:prstGeom prst="wedgeRoundRectCallout">
            <a:avLst/>
          </a:prstGeom>
          <a:solidFill>
            <a:srgbClr val="51535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228600" indent="-228600" algn="l" defTabSz="914400" rtl="0" eaLnBrk="1" latinLnBrk="0" hangingPunct="1">
              <a:lnSpc>
                <a:spcPct val="90000"/>
              </a:lnSpc>
              <a:spcBef>
                <a:spcPts val="1000"/>
              </a:spcBef>
              <a:buFont typeface="Arial"/>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9pPr>
          </a:lstStyle>
          <a:p>
            <a:pPr marL="0" indent="0">
              <a:buFont typeface="Arial"/>
              <a:buNone/>
            </a:pPr>
            <a:r>
              <a:rPr lang="en-GB" dirty="0">
                <a:latin typeface="Helvetica Light" panose="020B0403020202020204" pitchFamily="34" charset="0"/>
              </a:rPr>
              <a:t>“Drama is for non-academics. I need to concentrate on more academic subjects for the career I have in mind.”</a:t>
            </a:r>
          </a:p>
        </p:txBody>
      </p:sp>
      <p:sp>
        <p:nvSpPr>
          <p:cNvPr id="14" name="Title 3">
            <a:extLst>
              <a:ext uri="{FF2B5EF4-FFF2-40B4-BE49-F238E27FC236}">
                <a16:creationId xmlns:a16="http://schemas.microsoft.com/office/drawing/2014/main" id="{BA28A30F-D656-7743-8AC4-DDFBE76E8FD6}"/>
              </a:ext>
            </a:extLst>
          </p:cNvPr>
          <p:cNvSpPr>
            <a:spLocks noGrp="1"/>
          </p:cNvSpPr>
          <p:nvPr>
            <p:ph type="title"/>
          </p:nvPr>
        </p:nvSpPr>
        <p:spPr>
          <a:xfrm>
            <a:off x="26323" y="311454"/>
            <a:ext cx="6495057" cy="880809"/>
          </a:xfrm>
          <a:solidFill>
            <a:srgbClr val="E2BD22"/>
          </a:solidFill>
        </p:spPr>
        <p:txBody>
          <a:bodyPr>
            <a:normAutofit/>
          </a:bodyPr>
          <a:lstStyle/>
          <a:p>
            <a:r>
              <a:rPr lang="en-GB" b="1" dirty="0">
                <a:solidFill>
                  <a:schemeClr val="bg1"/>
                </a:solidFill>
                <a:latin typeface="Helvetica Light" panose="020B0403020202020204" pitchFamily="34" charset="0"/>
              </a:rPr>
              <a:t>Common misconceptions </a:t>
            </a:r>
          </a:p>
        </p:txBody>
      </p:sp>
      <p:sp>
        <p:nvSpPr>
          <p:cNvPr id="2" name="Rectangle 1">
            <a:extLst>
              <a:ext uri="{FF2B5EF4-FFF2-40B4-BE49-F238E27FC236}">
                <a16:creationId xmlns:a16="http://schemas.microsoft.com/office/drawing/2014/main" id="{60D7400C-479F-6C07-F8F3-BB4CCA199B50}"/>
              </a:ext>
            </a:extLst>
          </p:cNvPr>
          <p:cNvSpPr/>
          <p:nvPr/>
        </p:nvSpPr>
        <p:spPr>
          <a:xfrm>
            <a:off x="10877108" y="5506278"/>
            <a:ext cx="1238692" cy="106348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124468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DFC485-FE15-894F-8CC8-5D03ACCB25C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419749" y="0"/>
            <a:ext cx="6772251" cy="6621864"/>
          </a:xfrm>
          <a:prstGeom prst="rect">
            <a:avLst/>
          </a:prstGeom>
        </p:spPr>
      </p:pic>
      <p:sp>
        <p:nvSpPr>
          <p:cNvPr id="3" name="Content Placeholder 2">
            <a:extLst>
              <a:ext uri="{FF2B5EF4-FFF2-40B4-BE49-F238E27FC236}">
                <a16:creationId xmlns:a16="http://schemas.microsoft.com/office/drawing/2014/main" id="{C7FA7D9F-254E-45F9-8F87-9B283AD78DF9}"/>
              </a:ext>
            </a:extLst>
          </p:cNvPr>
          <p:cNvSpPr>
            <a:spLocks noGrp="1"/>
          </p:cNvSpPr>
          <p:nvPr>
            <p:ph idx="1"/>
          </p:nvPr>
        </p:nvSpPr>
        <p:spPr>
          <a:xfrm>
            <a:off x="456508" y="2402958"/>
            <a:ext cx="4758588" cy="3103060"/>
          </a:xfrm>
        </p:spPr>
        <p:txBody>
          <a:bodyPr>
            <a:normAutofit/>
          </a:bodyPr>
          <a:lstStyle/>
          <a:p>
            <a:pPr marL="0" indent="0">
              <a:buNone/>
            </a:pPr>
            <a:r>
              <a:rPr lang="en-GB" sz="3600" dirty="0">
                <a:latin typeface="Helvetica Light" panose="020B0403020202020204" pitchFamily="34" charset="0"/>
              </a:rPr>
              <a:t>Studying Drama will help you to develop a large number of transferable skills highly valued by employers.</a:t>
            </a:r>
          </a:p>
        </p:txBody>
      </p:sp>
      <p:sp>
        <p:nvSpPr>
          <p:cNvPr id="4" name="Content Placeholder 5">
            <a:extLst>
              <a:ext uri="{FF2B5EF4-FFF2-40B4-BE49-F238E27FC236}">
                <a16:creationId xmlns:a16="http://schemas.microsoft.com/office/drawing/2014/main" id="{3E60EC93-302A-435D-B5D6-650F84D71C37}"/>
              </a:ext>
            </a:extLst>
          </p:cNvPr>
          <p:cNvSpPr>
            <a:spLocks noGrp="1"/>
          </p:cNvSpPr>
          <p:nvPr>
            <p:ph type="title"/>
          </p:nvPr>
        </p:nvSpPr>
        <p:spPr>
          <a:xfrm>
            <a:off x="457200" y="500063"/>
            <a:ext cx="11277600" cy="1325562"/>
          </a:xfrm>
          <a:prstGeom prst="wedgeRoundRectCallout">
            <a:avLst/>
          </a:prstGeom>
          <a:solidFill>
            <a:srgbClr val="E2BD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0000"/>
          </a:bodyPr>
          <a:lstStyle/>
          <a:p>
            <a:pPr marL="0" indent="0">
              <a:buNone/>
            </a:pPr>
            <a:r>
              <a:rPr lang="en-GB" dirty="0">
                <a:latin typeface="Helvetica Light" panose="020B0403020202020204" pitchFamily="34" charset="0"/>
              </a:rPr>
              <a:t>“Drama is not going to help me to get a job after school.”</a:t>
            </a:r>
          </a:p>
        </p:txBody>
      </p:sp>
    </p:spTree>
    <p:extLst>
      <p:ext uri="{BB962C8B-B14F-4D97-AF65-F5344CB8AC3E}">
        <p14:creationId xmlns:p14="http://schemas.microsoft.com/office/powerpoint/2010/main" val="19981059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92BFC33-259F-B94B-85FC-3FD6104DFDD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287466" y="0"/>
            <a:ext cx="6904534" cy="6601462"/>
          </a:xfrm>
          <a:prstGeom prst="rect">
            <a:avLst/>
          </a:prstGeom>
        </p:spPr>
      </p:pic>
      <p:sp>
        <p:nvSpPr>
          <p:cNvPr id="5" name="Oval 4">
            <a:extLst>
              <a:ext uri="{FF2B5EF4-FFF2-40B4-BE49-F238E27FC236}">
                <a16:creationId xmlns:a16="http://schemas.microsoft.com/office/drawing/2014/main" id="{2440A7F5-A0DC-5B4B-AB59-B677016993AC}"/>
              </a:ext>
            </a:extLst>
          </p:cNvPr>
          <p:cNvSpPr/>
          <p:nvPr/>
        </p:nvSpPr>
        <p:spPr>
          <a:xfrm>
            <a:off x="-1055230" y="-170400"/>
            <a:ext cx="7546465" cy="7198800"/>
          </a:xfrm>
          <a:prstGeom prst="ellipse">
            <a:avLst/>
          </a:prstGeom>
          <a:solidFill>
            <a:srgbClr val="81D5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A340836-A10A-6544-A18B-27105F89E054}"/>
              </a:ext>
            </a:extLst>
          </p:cNvPr>
          <p:cNvSpPr/>
          <p:nvPr/>
        </p:nvSpPr>
        <p:spPr>
          <a:xfrm>
            <a:off x="999744" y="1187303"/>
            <a:ext cx="4596384" cy="3970318"/>
          </a:xfrm>
          <a:prstGeom prst="rect">
            <a:avLst/>
          </a:prstGeom>
        </p:spPr>
        <p:txBody>
          <a:bodyPr wrap="square">
            <a:spAutoFit/>
          </a:bodyPr>
          <a:lstStyle/>
          <a:p>
            <a:r>
              <a:rPr lang="en-GB" sz="3600" dirty="0">
                <a:latin typeface="Helvetica Light" panose="020B0403020202020204" pitchFamily="34" charset="0"/>
              </a:rPr>
              <a:t>Working with a partner, list the different skills which you regularly use in your Drama lessons.</a:t>
            </a:r>
          </a:p>
          <a:p>
            <a:endParaRPr lang="en-GB" sz="3600" b="1" dirty="0">
              <a:latin typeface="Helvetica Light" panose="020B0403020202020204" pitchFamily="34" charset="0"/>
            </a:endParaRPr>
          </a:p>
          <a:p>
            <a:r>
              <a:rPr lang="en-GB" sz="3600" b="1" dirty="0">
                <a:latin typeface="Helvetica Light" panose="020B0403020202020204" pitchFamily="34" charset="0"/>
              </a:rPr>
              <a:t>You have 5 minutes.</a:t>
            </a:r>
          </a:p>
        </p:txBody>
      </p:sp>
    </p:spTree>
    <p:extLst>
      <p:ext uri="{BB962C8B-B14F-4D97-AF65-F5344CB8AC3E}">
        <p14:creationId xmlns:p14="http://schemas.microsoft.com/office/powerpoint/2010/main" val="25334038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E5535871-F4FD-574B-8D36-B87E4C52AA73}"/>
              </a:ext>
            </a:extLst>
          </p:cNvPr>
          <p:cNvSpPr txBox="1">
            <a:spLocks/>
          </p:cNvSpPr>
          <p:nvPr/>
        </p:nvSpPr>
        <p:spPr>
          <a:xfrm>
            <a:off x="0" y="342657"/>
            <a:ext cx="5904100" cy="833001"/>
          </a:xfrm>
          <a:prstGeom prst="rect">
            <a:avLst/>
          </a:prstGeom>
          <a:solidFill>
            <a:srgbClr val="E2BD2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dirty="0">
                <a:solidFill>
                  <a:schemeClr val="bg1"/>
                </a:solidFill>
                <a:latin typeface="Helvetica Light" panose="020B0403020202020204" pitchFamily="34" charset="0"/>
              </a:rPr>
              <a:t> Skills used in Drama…</a:t>
            </a:r>
          </a:p>
        </p:txBody>
      </p:sp>
      <p:sp>
        <p:nvSpPr>
          <p:cNvPr id="6" name="Rectangle 5">
            <a:extLst>
              <a:ext uri="{FF2B5EF4-FFF2-40B4-BE49-F238E27FC236}">
                <a16:creationId xmlns:a16="http://schemas.microsoft.com/office/drawing/2014/main" id="{C8485AD9-29A3-FE4B-964D-84FDAD017B76}"/>
              </a:ext>
            </a:extLst>
          </p:cNvPr>
          <p:cNvSpPr/>
          <p:nvPr/>
        </p:nvSpPr>
        <p:spPr>
          <a:xfrm>
            <a:off x="512064" y="1553610"/>
            <a:ext cx="6096000" cy="4401205"/>
          </a:xfrm>
          <a:prstGeom prst="rect">
            <a:avLst/>
          </a:prstGeom>
        </p:spPr>
        <p:txBody>
          <a:bodyPr>
            <a:spAutoFit/>
          </a:bodyPr>
          <a:lstStyle/>
          <a:p>
            <a:pPr marL="285750" indent="-285750">
              <a:spcBef>
                <a:spcPts val="1200"/>
              </a:spcBef>
              <a:buFont typeface="Arial" panose="020B0604020202020204" pitchFamily="34" charset="0"/>
              <a:buChar char="•"/>
            </a:pPr>
            <a:r>
              <a:rPr lang="en-GB" sz="2000" dirty="0">
                <a:latin typeface="Helvetica Light" panose="020B0403020202020204" pitchFamily="34" charset="0"/>
              </a:rPr>
              <a:t>Ability to speak/express yourself confidently in front of a group.</a:t>
            </a:r>
          </a:p>
          <a:p>
            <a:pPr marL="285750" indent="-285750">
              <a:spcBef>
                <a:spcPts val="1200"/>
              </a:spcBef>
              <a:buFont typeface="Arial" panose="020B0604020202020204" pitchFamily="34" charset="0"/>
              <a:buChar char="•"/>
            </a:pPr>
            <a:r>
              <a:rPr lang="en-GB" sz="2000" dirty="0">
                <a:latin typeface="Helvetica Light" panose="020B0403020202020204" pitchFamily="34" charset="0"/>
              </a:rPr>
              <a:t>Ability to work as part of a team, offering ideas and listening to others.</a:t>
            </a:r>
          </a:p>
          <a:p>
            <a:pPr marL="285750" indent="-285750">
              <a:spcBef>
                <a:spcPts val="1200"/>
              </a:spcBef>
              <a:buFont typeface="Arial" panose="020B0604020202020204" pitchFamily="34" charset="0"/>
              <a:buChar char="•"/>
            </a:pPr>
            <a:r>
              <a:rPr lang="en-GB" sz="2000" dirty="0">
                <a:latin typeface="Helvetica Light" panose="020B0403020202020204" pitchFamily="34" charset="0"/>
              </a:rPr>
              <a:t>Ability to lead a team.</a:t>
            </a:r>
          </a:p>
          <a:p>
            <a:pPr marL="285750" indent="-285750">
              <a:spcBef>
                <a:spcPts val="1200"/>
              </a:spcBef>
              <a:buFont typeface="Arial" panose="020B0604020202020204" pitchFamily="34" charset="0"/>
              <a:buChar char="•"/>
            </a:pPr>
            <a:r>
              <a:rPr lang="en-GB" sz="2000" dirty="0">
                <a:latin typeface="Helvetica Light" panose="020B0403020202020204" pitchFamily="34" charset="0"/>
              </a:rPr>
              <a:t>Ability to work independently with self-discipline.</a:t>
            </a:r>
          </a:p>
          <a:p>
            <a:pPr marL="285750" indent="-285750">
              <a:spcBef>
                <a:spcPts val="1200"/>
              </a:spcBef>
              <a:buFont typeface="Arial" panose="020B0604020202020204" pitchFamily="34" charset="0"/>
              <a:buChar char="•"/>
            </a:pPr>
            <a:r>
              <a:rPr lang="en-GB" sz="2000" dirty="0">
                <a:latin typeface="Helvetica Light" panose="020B0403020202020204" pitchFamily="34" charset="0"/>
              </a:rPr>
              <a:t>Ability to empathise with others and their situation by taking on different roles.</a:t>
            </a:r>
          </a:p>
          <a:p>
            <a:pPr marL="285750" indent="-285750">
              <a:spcBef>
                <a:spcPts val="1200"/>
              </a:spcBef>
              <a:buFont typeface="Arial" panose="020B0604020202020204" pitchFamily="34" charset="0"/>
              <a:buChar char="•"/>
            </a:pPr>
            <a:r>
              <a:rPr lang="en-GB" sz="2000" dirty="0">
                <a:latin typeface="Helvetica Light" panose="020B0403020202020204" pitchFamily="34" charset="0"/>
              </a:rPr>
              <a:t>Ability to use initiative, improvise and think creatively.</a:t>
            </a:r>
          </a:p>
          <a:p>
            <a:pPr marL="285750" indent="-285750">
              <a:spcBef>
                <a:spcPts val="1200"/>
              </a:spcBef>
              <a:buFont typeface="Arial" panose="020B0604020202020204" pitchFamily="34" charset="0"/>
              <a:buChar char="•"/>
            </a:pPr>
            <a:r>
              <a:rPr lang="en-GB" sz="2000" dirty="0">
                <a:latin typeface="Helvetica Light" panose="020B0403020202020204" pitchFamily="34" charset="0"/>
              </a:rPr>
              <a:t>Physical co-ordination.</a:t>
            </a:r>
            <a:endParaRPr lang="en-US" sz="2000" dirty="0"/>
          </a:p>
        </p:txBody>
      </p:sp>
      <p:pic>
        <p:nvPicPr>
          <p:cNvPr id="9" name="Picture 8">
            <a:extLst>
              <a:ext uri="{FF2B5EF4-FFF2-40B4-BE49-F238E27FC236}">
                <a16:creationId xmlns:a16="http://schemas.microsoft.com/office/drawing/2014/main" id="{BFF8DC08-C2F2-564E-AE10-C0BE03326CA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832879" y="927831"/>
            <a:ext cx="5084467" cy="4402057"/>
          </a:xfrm>
          <a:prstGeom prst="rect">
            <a:avLst/>
          </a:prstGeom>
        </p:spPr>
      </p:pic>
      <p:pic>
        <p:nvPicPr>
          <p:cNvPr id="7" name="Picture 6">
            <a:extLst>
              <a:ext uri="{FF2B5EF4-FFF2-40B4-BE49-F238E27FC236}">
                <a16:creationId xmlns:a16="http://schemas.microsoft.com/office/drawing/2014/main" id="{7334E80B-6830-4815-94B7-752F7C47AA42}"/>
              </a:ext>
            </a:extLst>
          </p:cNvPr>
          <p:cNvPicPr>
            <a:picLocks noChangeAspect="1"/>
          </p:cNvPicPr>
          <p:nvPr/>
        </p:nvPicPr>
        <p:blipFill>
          <a:blip r:embed="rId3"/>
          <a:stretch>
            <a:fillRect/>
          </a:stretch>
        </p:blipFill>
        <p:spPr>
          <a:xfrm>
            <a:off x="10212849" y="5482405"/>
            <a:ext cx="1979151" cy="1113272"/>
          </a:xfrm>
          <a:prstGeom prst="rect">
            <a:avLst/>
          </a:prstGeom>
        </p:spPr>
      </p:pic>
      <p:sp>
        <p:nvSpPr>
          <p:cNvPr id="2" name="Rectangle 1">
            <a:extLst>
              <a:ext uri="{FF2B5EF4-FFF2-40B4-BE49-F238E27FC236}">
                <a16:creationId xmlns:a16="http://schemas.microsoft.com/office/drawing/2014/main" id="{837B30B5-F4E9-6EE1-B14C-CA80D2694504}"/>
              </a:ext>
            </a:extLst>
          </p:cNvPr>
          <p:cNvSpPr/>
          <p:nvPr/>
        </p:nvSpPr>
        <p:spPr>
          <a:xfrm>
            <a:off x="10678654" y="5506278"/>
            <a:ext cx="1238692" cy="106348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517731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1">
            <a:extLst>
              <a:ext uri="{FF2B5EF4-FFF2-40B4-BE49-F238E27FC236}">
                <a16:creationId xmlns:a16="http://schemas.microsoft.com/office/drawing/2014/main" id="{F7B061DC-0E7D-2641-82EC-863B3AAE5BC0}"/>
              </a:ext>
            </a:extLst>
          </p:cNvPr>
          <p:cNvSpPr txBox="1">
            <a:spLocks/>
          </p:cNvSpPr>
          <p:nvPr/>
        </p:nvSpPr>
        <p:spPr>
          <a:xfrm>
            <a:off x="0" y="342657"/>
            <a:ext cx="5904100" cy="833001"/>
          </a:xfrm>
          <a:prstGeom prst="rect">
            <a:avLst/>
          </a:prstGeom>
          <a:solidFill>
            <a:srgbClr val="E2BD2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dirty="0">
                <a:solidFill>
                  <a:schemeClr val="bg1"/>
                </a:solidFill>
                <a:latin typeface="Helvetica Light" panose="020B0403020202020204" pitchFamily="34" charset="0"/>
              </a:rPr>
              <a:t> Skills used in Drama…</a:t>
            </a:r>
          </a:p>
        </p:txBody>
      </p:sp>
      <p:sp>
        <p:nvSpPr>
          <p:cNvPr id="6" name="Rectangle 5">
            <a:extLst>
              <a:ext uri="{FF2B5EF4-FFF2-40B4-BE49-F238E27FC236}">
                <a16:creationId xmlns:a16="http://schemas.microsoft.com/office/drawing/2014/main" id="{040CF2C9-ED49-4C49-B815-A7E34640912B}"/>
              </a:ext>
            </a:extLst>
          </p:cNvPr>
          <p:cNvSpPr/>
          <p:nvPr/>
        </p:nvSpPr>
        <p:spPr>
          <a:xfrm>
            <a:off x="524256" y="1714006"/>
            <a:ext cx="6096000" cy="4031873"/>
          </a:xfrm>
          <a:prstGeom prst="rect">
            <a:avLst/>
          </a:prstGeom>
        </p:spPr>
        <p:txBody>
          <a:bodyPr>
            <a:spAutoFit/>
          </a:bodyPr>
          <a:lstStyle/>
          <a:p>
            <a:pPr marL="285750" indent="-285750">
              <a:spcBef>
                <a:spcPts val="1200"/>
              </a:spcBef>
              <a:buFont typeface="Arial" panose="020B0604020202020204" pitchFamily="34" charset="0"/>
              <a:buChar char="•"/>
            </a:pPr>
            <a:r>
              <a:rPr lang="en-GB" sz="2800" dirty="0">
                <a:latin typeface="Helvetica Light" panose="020B0403020202020204" pitchFamily="34" charset="0"/>
              </a:rPr>
              <a:t>Communication skills.</a:t>
            </a:r>
          </a:p>
          <a:p>
            <a:pPr marL="285750" indent="-285750">
              <a:spcBef>
                <a:spcPts val="1200"/>
              </a:spcBef>
              <a:buFont typeface="Arial" panose="020B0604020202020204" pitchFamily="34" charset="0"/>
              <a:buChar char="•"/>
            </a:pPr>
            <a:r>
              <a:rPr lang="en-GB" sz="2800" dirty="0">
                <a:latin typeface="Helvetica Light" panose="020B0403020202020204" pitchFamily="34" charset="0"/>
              </a:rPr>
              <a:t>Presentation skills.</a:t>
            </a:r>
          </a:p>
          <a:p>
            <a:pPr marL="285750" indent="-285750">
              <a:spcBef>
                <a:spcPts val="1200"/>
              </a:spcBef>
              <a:buFont typeface="Arial" panose="020B0604020202020204" pitchFamily="34" charset="0"/>
              <a:buChar char="•"/>
            </a:pPr>
            <a:r>
              <a:rPr lang="en-GB" sz="2800" dirty="0">
                <a:latin typeface="Helvetica Light" panose="020B0403020202020204" pitchFamily="34" charset="0"/>
              </a:rPr>
              <a:t>Organisation skills.</a:t>
            </a:r>
          </a:p>
          <a:p>
            <a:pPr marL="285750" indent="-285750">
              <a:spcBef>
                <a:spcPts val="1200"/>
              </a:spcBef>
              <a:buFont typeface="Arial" panose="020B0604020202020204" pitchFamily="34" charset="0"/>
              <a:buChar char="•"/>
            </a:pPr>
            <a:r>
              <a:rPr lang="en-GB" sz="2800" dirty="0">
                <a:latin typeface="Helvetica Light" panose="020B0403020202020204" pitchFamily="34" charset="0"/>
              </a:rPr>
              <a:t>Research skills</a:t>
            </a:r>
          </a:p>
          <a:p>
            <a:pPr marL="285750" indent="-285750">
              <a:spcBef>
                <a:spcPts val="1200"/>
              </a:spcBef>
              <a:buFont typeface="Arial" panose="020B0604020202020204" pitchFamily="34" charset="0"/>
              <a:buChar char="•"/>
            </a:pPr>
            <a:r>
              <a:rPr lang="en-GB" sz="2800" dirty="0">
                <a:latin typeface="Helvetica Light" panose="020B0403020202020204" pitchFamily="34" charset="0"/>
              </a:rPr>
              <a:t>Line/text-learning skills</a:t>
            </a:r>
          </a:p>
          <a:p>
            <a:pPr marL="285750" indent="-285750">
              <a:spcBef>
                <a:spcPts val="1200"/>
              </a:spcBef>
              <a:buFont typeface="Arial" panose="020B0604020202020204" pitchFamily="34" charset="0"/>
              <a:buChar char="•"/>
            </a:pPr>
            <a:r>
              <a:rPr lang="en-GB" sz="2800" dirty="0">
                <a:latin typeface="Helvetica Light" panose="020B0403020202020204" pitchFamily="34" charset="0"/>
              </a:rPr>
              <a:t>Ability to negotiate.</a:t>
            </a:r>
          </a:p>
          <a:p>
            <a:pPr marL="285750" indent="-285750">
              <a:spcBef>
                <a:spcPts val="1200"/>
              </a:spcBef>
              <a:buFont typeface="Arial" panose="020B0604020202020204" pitchFamily="34" charset="0"/>
              <a:buChar char="•"/>
            </a:pPr>
            <a:r>
              <a:rPr lang="en-GB" sz="2800" dirty="0">
                <a:latin typeface="Helvetica Light" panose="020B0403020202020204" pitchFamily="34" charset="0"/>
              </a:rPr>
              <a:t>Ability to analyse/evaluate</a:t>
            </a:r>
            <a:r>
              <a:rPr lang="en-GB" sz="2000" dirty="0">
                <a:latin typeface="Helvetica Light" panose="020B0403020202020204" pitchFamily="34" charset="0"/>
              </a:rPr>
              <a:t>.</a:t>
            </a:r>
            <a:endParaRPr lang="en-US" sz="2000" dirty="0"/>
          </a:p>
        </p:txBody>
      </p:sp>
      <p:pic>
        <p:nvPicPr>
          <p:cNvPr id="7" name="Picture 6">
            <a:extLst>
              <a:ext uri="{FF2B5EF4-FFF2-40B4-BE49-F238E27FC236}">
                <a16:creationId xmlns:a16="http://schemas.microsoft.com/office/drawing/2014/main" id="{374C1EF2-827D-1F4A-9161-B466A57CF27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02868" y="1714006"/>
            <a:ext cx="5522524" cy="3878177"/>
          </a:xfrm>
          <a:prstGeom prst="rect">
            <a:avLst/>
          </a:prstGeom>
        </p:spPr>
      </p:pic>
      <p:sp>
        <p:nvSpPr>
          <p:cNvPr id="2" name="Rectangle 1">
            <a:extLst>
              <a:ext uri="{FF2B5EF4-FFF2-40B4-BE49-F238E27FC236}">
                <a16:creationId xmlns:a16="http://schemas.microsoft.com/office/drawing/2014/main" id="{3E39B613-7B5B-735A-0266-965CE9AE8EA4}"/>
              </a:ext>
            </a:extLst>
          </p:cNvPr>
          <p:cNvSpPr/>
          <p:nvPr/>
        </p:nvSpPr>
        <p:spPr>
          <a:xfrm>
            <a:off x="10877108" y="5592183"/>
            <a:ext cx="1238692" cy="97758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47316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D8B822-037B-584E-BAF2-71FB22DA913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925568" y="0"/>
            <a:ext cx="7266432" cy="6858000"/>
          </a:xfrm>
          <a:prstGeom prst="rect">
            <a:avLst/>
          </a:prstGeom>
        </p:spPr>
      </p:pic>
      <p:sp>
        <p:nvSpPr>
          <p:cNvPr id="2" name="Title 1">
            <a:extLst>
              <a:ext uri="{FF2B5EF4-FFF2-40B4-BE49-F238E27FC236}">
                <a16:creationId xmlns:a16="http://schemas.microsoft.com/office/drawing/2014/main" id="{106B50D3-9BE5-4775-A9AC-6BD7B84ADF34}"/>
              </a:ext>
            </a:extLst>
          </p:cNvPr>
          <p:cNvSpPr>
            <a:spLocks noGrp="1"/>
          </p:cNvSpPr>
          <p:nvPr>
            <p:ph type="title"/>
          </p:nvPr>
        </p:nvSpPr>
        <p:spPr>
          <a:xfrm>
            <a:off x="371163" y="768096"/>
            <a:ext cx="4310565" cy="4916495"/>
          </a:xfrm>
        </p:spPr>
        <p:txBody>
          <a:bodyPr>
            <a:normAutofit fontScale="90000"/>
          </a:bodyPr>
          <a:lstStyle/>
          <a:p>
            <a:r>
              <a:rPr lang="en-GB" sz="4000" b="1" dirty="0">
                <a:latin typeface="Helvetica Light" panose="020B0403020202020204" pitchFamily="34" charset="0"/>
              </a:rPr>
              <a:t>Going back to your partner …</a:t>
            </a:r>
            <a:br>
              <a:rPr lang="en-GB" sz="3600" dirty="0">
                <a:latin typeface="Helvetica Light" panose="020B0403020202020204" pitchFamily="34" charset="0"/>
              </a:rPr>
            </a:br>
            <a:br>
              <a:rPr lang="en-GB" sz="3600" dirty="0">
                <a:latin typeface="Helvetica Light" panose="020B0403020202020204" pitchFamily="34" charset="0"/>
              </a:rPr>
            </a:br>
            <a:r>
              <a:rPr lang="en-GB" sz="4000" dirty="0">
                <a:solidFill>
                  <a:srgbClr val="0070C0"/>
                </a:solidFill>
                <a:latin typeface="Helvetica Light" panose="020B0403020202020204" pitchFamily="34" charset="0"/>
              </a:rPr>
              <a:t>How many jobs/careers can you think of where any of these skills would be particularly useful?</a:t>
            </a:r>
            <a:br>
              <a:rPr lang="en-GB" sz="3600" dirty="0">
                <a:latin typeface="Helvetica Light" panose="020B0403020202020204" pitchFamily="34" charset="0"/>
              </a:rPr>
            </a:br>
            <a:endParaRPr lang="en-GB" sz="3600" dirty="0">
              <a:latin typeface="Helvetica Light" panose="020B0403020202020204" pitchFamily="34" charset="0"/>
            </a:endParaRPr>
          </a:p>
        </p:txBody>
      </p:sp>
    </p:spTree>
    <p:extLst>
      <p:ext uri="{BB962C8B-B14F-4D97-AF65-F5344CB8AC3E}">
        <p14:creationId xmlns:p14="http://schemas.microsoft.com/office/powerpoint/2010/main" val="9741158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5">
            <a:extLst>
              <a:ext uri="{FF2B5EF4-FFF2-40B4-BE49-F238E27FC236}">
                <a16:creationId xmlns:a16="http://schemas.microsoft.com/office/drawing/2014/main" id="{F5ED912F-76CC-49EB-BCB1-596DBA7C0D9F}"/>
              </a:ext>
            </a:extLst>
          </p:cNvPr>
          <p:cNvSpPr txBox="1">
            <a:spLocks noGrp="1"/>
          </p:cNvSpPr>
          <p:nvPr>
            <p:ph type="title"/>
          </p:nvPr>
        </p:nvSpPr>
        <p:spPr>
          <a:xfrm>
            <a:off x="4498848" y="312511"/>
            <a:ext cx="7236644" cy="1325563"/>
          </a:xfrm>
          <a:prstGeom prst="wedgeRoundRectCallout">
            <a:avLst/>
          </a:prstGeom>
          <a:solidFill>
            <a:srgbClr val="E2BD2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228600" indent="-228600" algn="l" defTabSz="914400" rtl="0" eaLnBrk="1" latinLnBrk="0" hangingPunct="1">
              <a:lnSpc>
                <a:spcPct val="90000"/>
              </a:lnSpc>
              <a:spcBef>
                <a:spcPts val="1000"/>
              </a:spcBef>
              <a:buFont typeface="Arial"/>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9pPr>
          </a:lstStyle>
          <a:p>
            <a:pPr marL="0" indent="0" algn="ctr">
              <a:buFont typeface="Arial"/>
              <a:buNone/>
            </a:pPr>
            <a:r>
              <a:rPr lang="en-GB" sz="4400" dirty="0">
                <a:latin typeface="Helvetica Light" panose="020B0403020202020204" pitchFamily="34" charset="0"/>
              </a:rPr>
              <a:t>“Drama is for show-offs. I’m not confident enough</a:t>
            </a:r>
            <a:r>
              <a:rPr lang="en-GB" dirty="0">
                <a:latin typeface="Helvetica Light" panose="020B0403020202020204" pitchFamily="34" charset="0"/>
              </a:rPr>
              <a:t>.</a:t>
            </a:r>
            <a:r>
              <a:rPr lang="en-GB" sz="4400" dirty="0">
                <a:latin typeface="Helvetica Light" panose="020B0403020202020204" pitchFamily="34" charset="0"/>
              </a:rPr>
              <a:t>”</a:t>
            </a:r>
          </a:p>
        </p:txBody>
      </p:sp>
      <p:sp>
        <p:nvSpPr>
          <p:cNvPr id="8" name="Content Placeholder 7">
            <a:extLst>
              <a:ext uri="{FF2B5EF4-FFF2-40B4-BE49-F238E27FC236}">
                <a16:creationId xmlns:a16="http://schemas.microsoft.com/office/drawing/2014/main" id="{081B6D10-BBFB-4F0F-B774-F87E3CBD0AF5}"/>
              </a:ext>
            </a:extLst>
          </p:cNvPr>
          <p:cNvSpPr>
            <a:spLocks noGrp="1"/>
          </p:cNvSpPr>
          <p:nvPr>
            <p:ph idx="1"/>
          </p:nvPr>
        </p:nvSpPr>
        <p:spPr>
          <a:xfrm>
            <a:off x="4498848" y="2464038"/>
            <a:ext cx="7017188" cy="2749371"/>
          </a:xfrm>
        </p:spPr>
        <p:txBody>
          <a:bodyPr>
            <a:normAutofit/>
          </a:bodyPr>
          <a:lstStyle/>
          <a:p>
            <a:pPr marL="0" indent="0" algn="ctr">
              <a:buNone/>
            </a:pPr>
            <a:r>
              <a:rPr lang="en-GB" sz="3200" dirty="0">
                <a:latin typeface="Helvetica Light" panose="020B0403020202020204" pitchFamily="34" charset="0"/>
              </a:rPr>
              <a:t>If you lack confidence, then Drama is the perfect way to build your confidence. Drama develops skills such as listening, reacting and responding. It is not always about being in the spotlight.</a:t>
            </a:r>
          </a:p>
        </p:txBody>
      </p:sp>
      <p:pic>
        <p:nvPicPr>
          <p:cNvPr id="2" name="Picture 1">
            <a:extLst>
              <a:ext uri="{FF2B5EF4-FFF2-40B4-BE49-F238E27FC236}">
                <a16:creationId xmlns:a16="http://schemas.microsoft.com/office/drawing/2014/main" id="{4D34C475-6BE0-A147-BFC8-5C39738308D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4005999" cy="6632448"/>
          </a:xfrm>
          <a:prstGeom prst="rect">
            <a:avLst/>
          </a:prstGeom>
        </p:spPr>
      </p:pic>
      <p:sp>
        <p:nvSpPr>
          <p:cNvPr id="3" name="Rectangle 2">
            <a:extLst>
              <a:ext uri="{FF2B5EF4-FFF2-40B4-BE49-F238E27FC236}">
                <a16:creationId xmlns:a16="http://schemas.microsoft.com/office/drawing/2014/main" id="{EF3DD29F-9A66-69D5-EFF9-FB05CA6F2A5A}"/>
              </a:ext>
            </a:extLst>
          </p:cNvPr>
          <p:cNvSpPr/>
          <p:nvPr/>
        </p:nvSpPr>
        <p:spPr>
          <a:xfrm>
            <a:off x="10877108" y="5506278"/>
            <a:ext cx="1238692" cy="106348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76277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523</TotalTime>
  <Words>624</Words>
  <Application>Microsoft Office PowerPoint</Application>
  <PresentationFormat>Widescreen</PresentationFormat>
  <Paragraphs>62</Paragraphs>
  <Slides>16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Calibri Light</vt:lpstr>
      <vt:lpstr>Helvetica Light</vt:lpstr>
      <vt:lpstr>Office Theme</vt:lpstr>
      <vt:lpstr>Drama: Year 9</vt:lpstr>
      <vt:lpstr>Drama: Year 9</vt:lpstr>
      <vt:lpstr>Common misconceptions </vt:lpstr>
      <vt:lpstr>“Drama is not going to help me to get a job after school.”</vt:lpstr>
      <vt:lpstr>PowerPoint Presentation</vt:lpstr>
      <vt:lpstr>PowerPoint Presentation</vt:lpstr>
      <vt:lpstr>PowerPoint Presentation</vt:lpstr>
      <vt:lpstr>Going back to your partner …  How many jobs/careers can you think of where any of these skills would be particularly useful? </vt:lpstr>
      <vt:lpstr>“Drama is for show-offs. I’m not confident enough.”</vt:lpstr>
      <vt:lpstr>“It’s just for people who want to be actors.”</vt:lpstr>
      <vt:lpstr>Of course, many people who study Drama at school do go on to careers which are theatre/drama related.</vt:lpstr>
      <vt:lpstr>PowerPoint Presentation</vt:lpstr>
      <vt:lpstr>PowerPoint Presentation</vt:lpstr>
      <vt:lpstr>“A GCSE in Drama isn’t really worth anything.”</vt:lpstr>
      <vt:lpstr>“Drama is for non-academics. I need to concentrate on more academic subjects for the career I have in mind.”</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Faizul Islam</cp:lastModifiedBy>
  <cp:revision>70</cp:revision>
  <dcterms:created xsi:type="dcterms:W3CDTF">2017-10-31T01:11:11Z</dcterms:created>
  <dcterms:modified xsi:type="dcterms:W3CDTF">2024-03-12T08:47:11Z</dcterms:modified>
</cp:coreProperties>
</file>