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321" r:id="rId3"/>
    <p:sldId id="318" r:id="rId4"/>
    <p:sldId id="319" r:id="rId5"/>
    <p:sldId id="320" r:id="rId6"/>
    <p:sldId id="281" r:id="rId7"/>
    <p:sldId id="282" r:id="rId8"/>
    <p:sldId id="304" r:id="rId9"/>
    <p:sldId id="303" r:id="rId10"/>
    <p:sldId id="306" r:id="rId11"/>
    <p:sldId id="305" r:id="rId12"/>
    <p:sldId id="308" r:id="rId13"/>
    <p:sldId id="307" r:id="rId14"/>
    <p:sldId id="309" r:id="rId15"/>
    <p:sldId id="296" r:id="rId16"/>
    <p:sldId id="310" r:id="rId17"/>
    <p:sldId id="302" r:id="rId18"/>
    <p:sldId id="311" r:id="rId19"/>
    <p:sldId id="312" r:id="rId20"/>
    <p:sldId id="316" r:id="rId21"/>
    <p:sldId id="313" r:id="rId22"/>
    <p:sldId id="314" r:id="rId23"/>
    <p:sldId id="315" r:id="rId24"/>
    <p:sldId id="293" r:id="rId25"/>
    <p:sldId id="317"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5FD"/>
    <a:srgbClr val="BCCCFA"/>
    <a:srgbClr val="3C7F98"/>
    <a:srgbClr val="FBC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p:restoredTop sz="84369"/>
  </p:normalViewPr>
  <p:slideViewPr>
    <p:cSldViewPr snapToGrid="0" snapToObjects="1">
      <p:cViewPr varScale="1">
        <p:scale>
          <a:sx n="64" d="100"/>
          <a:sy n="64" d="100"/>
        </p:scale>
        <p:origin x="996"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F2EF1EB-FD2A-4F9A-B3DE-78C442393F0E}"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74596F39-4055-4921-9168-043C7FC7E20C}">
      <dgm:prSet/>
      <dgm:spPr/>
      <dgm:t>
        <a:bodyPr/>
        <a:lstStyle/>
        <a:p>
          <a:r>
            <a:rPr lang="en-US" b="0" i="0" u="none" dirty="0">
              <a:latin typeface="Helvetica Light" panose="020B0403020202020204" pitchFamily="34" charset="0"/>
            </a:rPr>
            <a:t>GCSE Business builds your </a:t>
          </a:r>
          <a:r>
            <a:rPr lang="en-US" b="1" i="0" u="none" dirty="0">
              <a:latin typeface="Helvetica Light" panose="020B0403020202020204" pitchFamily="34" charset="0"/>
            </a:rPr>
            <a:t>skills of analysis, research, making judgements, presentation, teamwork and delegation</a:t>
          </a:r>
          <a:r>
            <a:rPr lang="en-US" b="0" i="0" u="none" dirty="0">
              <a:latin typeface="Helvetica Light" panose="020B0403020202020204" pitchFamily="34" charset="0"/>
            </a:rPr>
            <a:t>. It is a subject with fully transferable skills!</a:t>
          </a:r>
        </a:p>
      </dgm:t>
    </dgm:pt>
    <dgm:pt modelId="{C25102C1-98C1-42E3-88E7-00E2463209F5}" type="parTrans" cxnId="{5F3E7886-E303-4BCA-8B96-0F0604ABB8B2}">
      <dgm:prSet/>
      <dgm:spPr/>
      <dgm:t>
        <a:bodyPr/>
        <a:lstStyle/>
        <a:p>
          <a:endParaRPr lang="en-US"/>
        </a:p>
      </dgm:t>
    </dgm:pt>
    <dgm:pt modelId="{4050A609-74DB-4945-9BE6-1CFF73DCF1CD}" type="sibTrans" cxnId="{5F3E7886-E303-4BCA-8B96-0F0604ABB8B2}">
      <dgm:prSet/>
      <dgm:spPr/>
      <dgm:t>
        <a:bodyPr/>
        <a:lstStyle/>
        <a:p>
          <a:endParaRPr lang="en-US"/>
        </a:p>
      </dgm:t>
    </dgm:pt>
    <dgm:pt modelId="{9FAEB823-F779-4287-8FC2-95565ED53F47}">
      <dgm:prSet/>
      <dgm:spPr/>
      <dgm:t>
        <a:bodyPr/>
        <a:lstStyle/>
        <a:p>
          <a:r>
            <a:rPr lang="en-US" b="0" i="0" dirty="0">
              <a:latin typeface="Helvetica Light" panose="020B0403020202020204" pitchFamily="34" charset="0"/>
            </a:rPr>
            <a:t>The world around you is constantly changing. GCSE Business helps you understand why this is and how it can affect you, businesses and the country</a:t>
          </a:r>
        </a:p>
      </dgm:t>
    </dgm:pt>
    <dgm:pt modelId="{80A5FCFF-735D-4240-8E95-871648251602}" type="parTrans" cxnId="{9B795C15-4963-4599-BC5D-E75526A1C75B}">
      <dgm:prSet/>
      <dgm:spPr/>
      <dgm:t>
        <a:bodyPr/>
        <a:lstStyle/>
        <a:p>
          <a:endParaRPr lang="en-US"/>
        </a:p>
      </dgm:t>
    </dgm:pt>
    <dgm:pt modelId="{253FBB47-7F08-40E3-BCE6-310EB0EDEBD9}" type="sibTrans" cxnId="{9B795C15-4963-4599-BC5D-E75526A1C75B}">
      <dgm:prSet/>
      <dgm:spPr/>
      <dgm:t>
        <a:bodyPr/>
        <a:lstStyle/>
        <a:p>
          <a:endParaRPr lang="en-US"/>
        </a:p>
      </dgm:t>
    </dgm:pt>
    <dgm:pt modelId="{E6024EEF-D2E9-422D-9D83-6F269550F562}">
      <dgm:prSet/>
      <dgm:spPr/>
      <dgm:t>
        <a:bodyPr/>
        <a:lstStyle/>
        <a:p>
          <a:r>
            <a:rPr lang="en-US" b="0" i="0" dirty="0">
              <a:latin typeface="Helvetica Light" panose="020B0403020202020204" pitchFamily="34" charset="0"/>
            </a:rPr>
            <a:t>Business is a subject you as a student can relate to: the moment you take an Insta, post on YouTube, download an app or play Fortnite….</a:t>
          </a:r>
          <a:r>
            <a:rPr lang="en-US" b="1" i="0" dirty="0">
              <a:latin typeface="Helvetica Light" panose="020B0403020202020204" pitchFamily="34" charset="0"/>
            </a:rPr>
            <a:t>it’s all business.</a:t>
          </a:r>
        </a:p>
      </dgm:t>
    </dgm:pt>
    <dgm:pt modelId="{AC280E62-E188-4D12-8781-04488B8831FD}" type="parTrans" cxnId="{1DEFED8E-0C92-4DC5-96E8-3CB877790F6E}">
      <dgm:prSet/>
      <dgm:spPr/>
      <dgm:t>
        <a:bodyPr/>
        <a:lstStyle/>
        <a:p>
          <a:endParaRPr lang="en-US"/>
        </a:p>
      </dgm:t>
    </dgm:pt>
    <dgm:pt modelId="{939D6427-3208-42C9-A4E4-467B8FAF471B}" type="sibTrans" cxnId="{1DEFED8E-0C92-4DC5-96E8-3CB877790F6E}">
      <dgm:prSet/>
      <dgm:spPr/>
      <dgm:t>
        <a:bodyPr/>
        <a:lstStyle/>
        <a:p>
          <a:endParaRPr lang="en-US"/>
        </a:p>
      </dgm:t>
    </dgm:pt>
    <dgm:pt modelId="{CE69DD3A-4D33-4B3F-955A-901948E7CB67}">
      <dgm:prSet/>
      <dgm:spPr/>
      <dgm:t>
        <a:bodyPr/>
        <a:lstStyle/>
        <a:p>
          <a:r>
            <a:rPr lang="en-US" b="0" i="0" dirty="0">
              <a:latin typeface="Helvetica Light" panose="020B0403020202020204" pitchFamily="34" charset="0"/>
            </a:rPr>
            <a:t>Have you ever wondered what an </a:t>
          </a:r>
          <a:r>
            <a:rPr lang="en-US" b="1" i="0" dirty="0">
              <a:latin typeface="Helvetica Light" panose="020B0403020202020204" pitchFamily="34" charset="0"/>
            </a:rPr>
            <a:t>entrepreneur</a:t>
          </a:r>
          <a:r>
            <a:rPr lang="en-US" b="0" i="0" dirty="0">
              <a:latin typeface="Helvetica Light" panose="020B0403020202020204" pitchFamily="34" charset="0"/>
            </a:rPr>
            <a:t> is or does? Are you an entrepreneur? GCSE Business will help you unpick this.</a:t>
          </a:r>
        </a:p>
      </dgm:t>
    </dgm:pt>
    <dgm:pt modelId="{3B7D8EC9-F1C7-4835-AC17-5A7783A277CF}" type="parTrans" cxnId="{E27E9109-1348-497A-B3EF-7012D564C898}">
      <dgm:prSet/>
      <dgm:spPr/>
      <dgm:t>
        <a:bodyPr/>
        <a:lstStyle/>
        <a:p>
          <a:endParaRPr lang="en-US"/>
        </a:p>
      </dgm:t>
    </dgm:pt>
    <dgm:pt modelId="{30733AEF-1A78-4429-95BA-84D97448922F}" type="sibTrans" cxnId="{E27E9109-1348-497A-B3EF-7012D564C898}">
      <dgm:prSet/>
      <dgm:spPr/>
      <dgm:t>
        <a:bodyPr/>
        <a:lstStyle/>
        <a:p>
          <a:endParaRPr lang="en-US"/>
        </a:p>
      </dgm:t>
    </dgm:pt>
    <dgm:pt modelId="{74B7F0B9-3B1B-48B1-AF9D-006A161CCDE4}">
      <dgm:prSet/>
      <dgm:spPr/>
      <dgm:t>
        <a:bodyPr/>
        <a:lstStyle/>
        <a:p>
          <a:r>
            <a:rPr lang="en-US" b="0" i="0" dirty="0">
              <a:latin typeface="Helvetica Light" panose="020B0403020202020204" pitchFamily="34" charset="0"/>
            </a:rPr>
            <a:t>Studying business helps you </a:t>
          </a:r>
          <a:r>
            <a:rPr lang="en-US" b="1" i="0" dirty="0">
              <a:latin typeface="Helvetica Light" panose="020B0403020202020204" pitchFamily="34" charset="0"/>
            </a:rPr>
            <a:t>understand the wider world around you </a:t>
          </a:r>
          <a:r>
            <a:rPr lang="en-US" b="0" i="0" dirty="0">
              <a:latin typeface="Helvetica Light" panose="020B0403020202020204" pitchFamily="34" charset="0"/>
            </a:rPr>
            <a:t>- as a student you can take these skills and knowledge anywhere in the world.</a:t>
          </a:r>
        </a:p>
      </dgm:t>
    </dgm:pt>
    <dgm:pt modelId="{046B7966-874E-4B2C-9D77-9D5E7D6A46DD}" type="parTrans" cxnId="{231B5F18-1931-40B5-AD8F-14F08413887F}">
      <dgm:prSet/>
      <dgm:spPr/>
      <dgm:t>
        <a:bodyPr/>
        <a:lstStyle/>
        <a:p>
          <a:endParaRPr lang="en-US"/>
        </a:p>
      </dgm:t>
    </dgm:pt>
    <dgm:pt modelId="{F7B0B4A8-39E0-4F7E-AAFC-33CA8F9A134B}" type="sibTrans" cxnId="{231B5F18-1931-40B5-AD8F-14F08413887F}">
      <dgm:prSet/>
      <dgm:spPr/>
      <dgm:t>
        <a:bodyPr/>
        <a:lstStyle/>
        <a:p>
          <a:endParaRPr lang="en-US"/>
        </a:p>
      </dgm:t>
    </dgm:pt>
    <dgm:pt modelId="{2BDADB80-1717-40A0-910E-26F0B28F6487}" type="pres">
      <dgm:prSet presAssocID="{5F2EF1EB-FD2A-4F9A-B3DE-78C442393F0E}" presName="root" presStyleCnt="0">
        <dgm:presLayoutVars>
          <dgm:dir/>
          <dgm:resizeHandles val="exact"/>
        </dgm:presLayoutVars>
      </dgm:prSet>
      <dgm:spPr/>
    </dgm:pt>
    <dgm:pt modelId="{30778043-D905-4711-9B5E-703F07F30950}" type="pres">
      <dgm:prSet presAssocID="{74596F39-4055-4921-9168-043C7FC7E20C}" presName="compNode" presStyleCnt="0"/>
      <dgm:spPr/>
    </dgm:pt>
    <dgm:pt modelId="{1B9532F7-0AD6-4B16-8ADA-55E08A7569BB}" type="pres">
      <dgm:prSet presAssocID="{74596F39-4055-4921-9168-043C7FC7E20C}" presName="bgRect" presStyleLbl="bgShp" presStyleIdx="0" presStyleCnt="5"/>
      <dgm:spPr/>
    </dgm:pt>
    <dgm:pt modelId="{946C3D50-38E3-4D7D-9860-19981E59FF86}" type="pres">
      <dgm:prSet presAssocID="{74596F39-4055-4921-9168-043C7FC7E20C}"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2CBF675F-15B8-4528-9774-30FCD86D92CF}" type="pres">
      <dgm:prSet presAssocID="{74596F39-4055-4921-9168-043C7FC7E20C}" presName="spaceRect" presStyleCnt="0"/>
      <dgm:spPr/>
    </dgm:pt>
    <dgm:pt modelId="{078FEB93-07C1-4001-ACF3-E0E0549C317C}" type="pres">
      <dgm:prSet presAssocID="{74596F39-4055-4921-9168-043C7FC7E20C}" presName="parTx" presStyleLbl="revTx" presStyleIdx="0" presStyleCnt="5">
        <dgm:presLayoutVars>
          <dgm:chMax val="0"/>
          <dgm:chPref val="0"/>
        </dgm:presLayoutVars>
      </dgm:prSet>
      <dgm:spPr/>
    </dgm:pt>
    <dgm:pt modelId="{0D13D5E3-DB56-4C6E-966C-DB31BB54D1BC}" type="pres">
      <dgm:prSet presAssocID="{4050A609-74DB-4945-9BE6-1CFF73DCF1CD}" presName="sibTrans" presStyleCnt="0"/>
      <dgm:spPr/>
    </dgm:pt>
    <dgm:pt modelId="{76CFBE43-A3B1-42AB-BD10-A03331CD121A}" type="pres">
      <dgm:prSet presAssocID="{9FAEB823-F779-4287-8FC2-95565ED53F47}" presName="compNode" presStyleCnt="0"/>
      <dgm:spPr/>
    </dgm:pt>
    <dgm:pt modelId="{F51B3860-F0C7-4C60-98B3-AA21BDEEB40A}" type="pres">
      <dgm:prSet presAssocID="{9FAEB823-F779-4287-8FC2-95565ED53F47}" presName="bgRect" presStyleLbl="bgShp" presStyleIdx="1" presStyleCnt="5"/>
      <dgm:spPr/>
    </dgm:pt>
    <dgm:pt modelId="{03E653CF-5568-435D-9016-6C1645F11316}" type="pres">
      <dgm:prSet presAssocID="{9FAEB823-F779-4287-8FC2-95565ED53F47}"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209A81B8-50EA-45B8-9599-1046CAE55A97}" type="pres">
      <dgm:prSet presAssocID="{9FAEB823-F779-4287-8FC2-95565ED53F47}" presName="spaceRect" presStyleCnt="0"/>
      <dgm:spPr/>
    </dgm:pt>
    <dgm:pt modelId="{0CA66416-DD51-46B2-8F6B-D9A82A13CB22}" type="pres">
      <dgm:prSet presAssocID="{9FAEB823-F779-4287-8FC2-95565ED53F47}" presName="parTx" presStyleLbl="revTx" presStyleIdx="1" presStyleCnt="5">
        <dgm:presLayoutVars>
          <dgm:chMax val="0"/>
          <dgm:chPref val="0"/>
        </dgm:presLayoutVars>
      </dgm:prSet>
      <dgm:spPr/>
    </dgm:pt>
    <dgm:pt modelId="{B863D1A1-7964-40D0-B30E-27ED2F36F3BD}" type="pres">
      <dgm:prSet presAssocID="{253FBB47-7F08-40E3-BCE6-310EB0EDEBD9}" presName="sibTrans" presStyleCnt="0"/>
      <dgm:spPr/>
    </dgm:pt>
    <dgm:pt modelId="{CBE6F0B0-17DA-46FA-8F7C-85B0B386D735}" type="pres">
      <dgm:prSet presAssocID="{E6024EEF-D2E9-422D-9D83-6F269550F562}" presName="compNode" presStyleCnt="0"/>
      <dgm:spPr/>
    </dgm:pt>
    <dgm:pt modelId="{77740FF2-C036-4C85-9312-67DAFFBB80CF}" type="pres">
      <dgm:prSet presAssocID="{E6024EEF-D2E9-422D-9D83-6F269550F562}" presName="bgRect" presStyleLbl="bgShp" presStyleIdx="2" presStyleCnt="5"/>
      <dgm:spPr/>
    </dgm:pt>
    <dgm:pt modelId="{E6313D42-157C-42CB-8159-3F064B5C786D}" type="pres">
      <dgm:prSet presAssocID="{E6024EEF-D2E9-422D-9D83-6F269550F562}"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2F68E88-2042-458C-8BCD-2ED6E09FBFDC}" type="pres">
      <dgm:prSet presAssocID="{E6024EEF-D2E9-422D-9D83-6F269550F562}" presName="spaceRect" presStyleCnt="0"/>
      <dgm:spPr/>
    </dgm:pt>
    <dgm:pt modelId="{CFC1A035-1124-4682-BF4F-479EE32EEA34}" type="pres">
      <dgm:prSet presAssocID="{E6024EEF-D2E9-422D-9D83-6F269550F562}" presName="parTx" presStyleLbl="revTx" presStyleIdx="2" presStyleCnt="5">
        <dgm:presLayoutVars>
          <dgm:chMax val="0"/>
          <dgm:chPref val="0"/>
        </dgm:presLayoutVars>
      </dgm:prSet>
      <dgm:spPr/>
    </dgm:pt>
    <dgm:pt modelId="{707095A0-2A38-4BE2-978D-EE724AF6C6CD}" type="pres">
      <dgm:prSet presAssocID="{939D6427-3208-42C9-A4E4-467B8FAF471B}" presName="sibTrans" presStyleCnt="0"/>
      <dgm:spPr/>
    </dgm:pt>
    <dgm:pt modelId="{3AE3B0D1-9631-4583-B82F-98A8BD9E6F3B}" type="pres">
      <dgm:prSet presAssocID="{CE69DD3A-4D33-4B3F-955A-901948E7CB67}" presName="compNode" presStyleCnt="0"/>
      <dgm:spPr/>
    </dgm:pt>
    <dgm:pt modelId="{73BA77BC-E92D-41D4-B7DE-25EF90401070}" type="pres">
      <dgm:prSet presAssocID="{CE69DD3A-4D33-4B3F-955A-901948E7CB67}" presName="bgRect" presStyleLbl="bgShp" presStyleIdx="3" presStyleCnt="5"/>
      <dgm:spPr/>
    </dgm:pt>
    <dgm:pt modelId="{070F28C5-4C2B-479B-AE40-CE814D164B3C}" type="pres">
      <dgm:prSet presAssocID="{CE69DD3A-4D33-4B3F-955A-901948E7CB67}"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34A8699C-6D06-4B93-98C2-72ECF5A703B1}" type="pres">
      <dgm:prSet presAssocID="{CE69DD3A-4D33-4B3F-955A-901948E7CB67}" presName="spaceRect" presStyleCnt="0"/>
      <dgm:spPr/>
    </dgm:pt>
    <dgm:pt modelId="{4B7AB8E6-BF1D-4D92-9F3F-AB3EF9DA51C9}" type="pres">
      <dgm:prSet presAssocID="{CE69DD3A-4D33-4B3F-955A-901948E7CB67}" presName="parTx" presStyleLbl="revTx" presStyleIdx="3" presStyleCnt="5">
        <dgm:presLayoutVars>
          <dgm:chMax val="0"/>
          <dgm:chPref val="0"/>
        </dgm:presLayoutVars>
      </dgm:prSet>
      <dgm:spPr/>
    </dgm:pt>
    <dgm:pt modelId="{3CEA5A8F-CECD-4DA2-857A-88F9DB159B5E}" type="pres">
      <dgm:prSet presAssocID="{30733AEF-1A78-4429-95BA-84D97448922F}" presName="sibTrans" presStyleCnt="0"/>
      <dgm:spPr/>
    </dgm:pt>
    <dgm:pt modelId="{86C7B126-8380-42E3-A2F1-88AE17AAFDE3}" type="pres">
      <dgm:prSet presAssocID="{74B7F0B9-3B1B-48B1-AF9D-006A161CCDE4}" presName="compNode" presStyleCnt="0"/>
      <dgm:spPr/>
    </dgm:pt>
    <dgm:pt modelId="{782FB13B-9515-4839-9AE5-5CE02698D267}" type="pres">
      <dgm:prSet presAssocID="{74B7F0B9-3B1B-48B1-AF9D-006A161CCDE4}" presName="bgRect" presStyleLbl="bgShp" presStyleIdx="4" presStyleCnt="5"/>
      <dgm:spPr/>
    </dgm:pt>
    <dgm:pt modelId="{18A0A606-3150-4AB0-9308-450FEE6F166E}" type="pres">
      <dgm:prSet presAssocID="{74B7F0B9-3B1B-48B1-AF9D-006A161CCDE4}"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65B64F7E-2485-4424-B8A5-B3782F8A8E60}" type="pres">
      <dgm:prSet presAssocID="{74B7F0B9-3B1B-48B1-AF9D-006A161CCDE4}" presName="spaceRect" presStyleCnt="0"/>
      <dgm:spPr/>
    </dgm:pt>
    <dgm:pt modelId="{DE70BF5C-C7F8-4C92-8594-A030F124B890}" type="pres">
      <dgm:prSet presAssocID="{74B7F0B9-3B1B-48B1-AF9D-006A161CCDE4}" presName="parTx" presStyleLbl="revTx" presStyleIdx="4" presStyleCnt="5">
        <dgm:presLayoutVars>
          <dgm:chMax val="0"/>
          <dgm:chPref val="0"/>
        </dgm:presLayoutVars>
      </dgm:prSet>
      <dgm:spPr/>
    </dgm:pt>
  </dgm:ptLst>
  <dgm:cxnLst>
    <dgm:cxn modelId="{E27E9109-1348-497A-B3EF-7012D564C898}" srcId="{5F2EF1EB-FD2A-4F9A-B3DE-78C442393F0E}" destId="{CE69DD3A-4D33-4B3F-955A-901948E7CB67}" srcOrd="3" destOrd="0" parTransId="{3B7D8EC9-F1C7-4835-AC17-5A7783A277CF}" sibTransId="{30733AEF-1A78-4429-95BA-84D97448922F}"/>
    <dgm:cxn modelId="{9B795C15-4963-4599-BC5D-E75526A1C75B}" srcId="{5F2EF1EB-FD2A-4F9A-B3DE-78C442393F0E}" destId="{9FAEB823-F779-4287-8FC2-95565ED53F47}" srcOrd="1" destOrd="0" parTransId="{80A5FCFF-735D-4240-8E95-871648251602}" sibTransId="{253FBB47-7F08-40E3-BCE6-310EB0EDEBD9}"/>
    <dgm:cxn modelId="{231B5F18-1931-40B5-AD8F-14F08413887F}" srcId="{5F2EF1EB-FD2A-4F9A-B3DE-78C442393F0E}" destId="{74B7F0B9-3B1B-48B1-AF9D-006A161CCDE4}" srcOrd="4" destOrd="0" parTransId="{046B7966-874E-4B2C-9D77-9D5E7D6A46DD}" sibTransId="{F7B0B4A8-39E0-4F7E-AAFC-33CA8F9A134B}"/>
    <dgm:cxn modelId="{39198646-6171-40E4-A973-7506118574D7}" type="presOf" srcId="{74B7F0B9-3B1B-48B1-AF9D-006A161CCDE4}" destId="{DE70BF5C-C7F8-4C92-8594-A030F124B890}" srcOrd="0" destOrd="0" presId="urn:microsoft.com/office/officeart/2018/2/layout/IconVerticalSolidList"/>
    <dgm:cxn modelId="{8E6ADD49-EAA8-49DE-9443-B784B135EDA5}" type="presOf" srcId="{9FAEB823-F779-4287-8FC2-95565ED53F47}" destId="{0CA66416-DD51-46B2-8F6B-D9A82A13CB22}" srcOrd="0" destOrd="0" presId="urn:microsoft.com/office/officeart/2018/2/layout/IconVerticalSolidList"/>
    <dgm:cxn modelId="{CB0FFD4E-7DEC-4EB6-A0BE-5A47926C15B3}" type="presOf" srcId="{5F2EF1EB-FD2A-4F9A-B3DE-78C442393F0E}" destId="{2BDADB80-1717-40A0-910E-26F0B28F6487}" srcOrd="0" destOrd="0" presId="urn:microsoft.com/office/officeart/2018/2/layout/IconVerticalSolidList"/>
    <dgm:cxn modelId="{5F3E7886-E303-4BCA-8B96-0F0604ABB8B2}" srcId="{5F2EF1EB-FD2A-4F9A-B3DE-78C442393F0E}" destId="{74596F39-4055-4921-9168-043C7FC7E20C}" srcOrd="0" destOrd="0" parTransId="{C25102C1-98C1-42E3-88E7-00E2463209F5}" sibTransId="{4050A609-74DB-4945-9BE6-1CFF73DCF1CD}"/>
    <dgm:cxn modelId="{1DEFED8E-0C92-4DC5-96E8-3CB877790F6E}" srcId="{5F2EF1EB-FD2A-4F9A-B3DE-78C442393F0E}" destId="{E6024EEF-D2E9-422D-9D83-6F269550F562}" srcOrd="2" destOrd="0" parTransId="{AC280E62-E188-4D12-8781-04488B8831FD}" sibTransId="{939D6427-3208-42C9-A4E4-467B8FAF471B}"/>
    <dgm:cxn modelId="{703A3092-66F0-43C9-9446-15C6C39F4F17}" type="presOf" srcId="{CE69DD3A-4D33-4B3F-955A-901948E7CB67}" destId="{4B7AB8E6-BF1D-4D92-9F3F-AB3EF9DA51C9}" srcOrd="0" destOrd="0" presId="urn:microsoft.com/office/officeart/2018/2/layout/IconVerticalSolidList"/>
    <dgm:cxn modelId="{F99DF7AF-DD34-4921-9AF0-8FCEA13239C3}" type="presOf" srcId="{E6024EEF-D2E9-422D-9D83-6F269550F562}" destId="{CFC1A035-1124-4682-BF4F-479EE32EEA34}" srcOrd="0" destOrd="0" presId="urn:microsoft.com/office/officeart/2018/2/layout/IconVerticalSolidList"/>
    <dgm:cxn modelId="{E8BC99BC-C1A7-4FAF-A6A6-6FD9A249CA0D}" type="presOf" srcId="{74596F39-4055-4921-9168-043C7FC7E20C}" destId="{078FEB93-07C1-4001-ACF3-E0E0549C317C}" srcOrd="0" destOrd="0" presId="urn:microsoft.com/office/officeart/2018/2/layout/IconVerticalSolidList"/>
    <dgm:cxn modelId="{436CBD26-F133-445F-819F-089CA20BBC32}" type="presParOf" srcId="{2BDADB80-1717-40A0-910E-26F0B28F6487}" destId="{30778043-D905-4711-9B5E-703F07F30950}" srcOrd="0" destOrd="0" presId="urn:microsoft.com/office/officeart/2018/2/layout/IconVerticalSolidList"/>
    <dgm:cxn modelId="{737DA8EB-7EAD-48E1-BDC2-0007C3A82992}" type="presParOf" srcId="{30778043-D905-4711-9B5E-703F07F30950}" destId="{1B9532F7-0AD6-4B16-8ADA-55E08A7569BB}" srcOrd="0" destOrd="0" presId="urn:microsoft.com/office/officeart/2018/2/layout/IconVerticalSolidList"/>
    <dgm:cxn modelId="{7E5F1151-B901-40DD-99D1-AD978D3F6A9B}" type="presParOf" srcId="{30778043-D905-4711-9B5E-703F07F30950}" destId="{946C3D50-38E3-4D7D-9860-19981E59FF86}" srcOrd="1" destOrd="0" presId="urn:microsoft.com/office/officeart/2018/2/layout/IconVerticalSolidList"/>
    <dgm:cxn modelId="{80AF1BAB-D831-4DC2-86FA-3AEBFC3BBCC7}" type="presParOf" srcId="{30778043-D905-4711-9B5E-703F07F30950}" destId="{2CBF675F-15B8-4528-9774-30FCD86D92CF}" srcOrd="2" destOrd="0" presId="urn:microsoft.com/office/officeart/2018/2/layout/IconVerticalSolidList"/>
    <dgm:cxn modelId="{75DCC220-6FD7-408B-9EF0-8BEB05773CAE}" type="presParOf" srcId="{30778043-D905-4711-9B5E-703F07F30950}" destId="{078FEB93-07C1-4001-ACF3-E0E0549C317C}" srcOrd="3" destOrd="0" presId="urn:microsoft.com/office/officeart/2018/2/layout/IconVerticalSolidList"/>
    <dgm:cxn modelId="{D6DFDD0E-35B2-499A-A390-9CEC71ED3753}" type="presParOf" srcId="{2BDADB80-1717-40A0-910E-26F0B28F6487}" destId="{0D13D5E3-DB56-4C6E-966C-DB31BB54D1BC}" srcOrd="1" destOrd="0" presId="urn:microsoft.com/office/officeart/2018/2/layout/IconVerticalSolidList"/>
    <dgm:cxn modelId="{B0A0556C-4487-4205-ACF5-0C4EDD10DD32}" type="presParOf" srcId="{2BDADB80-1717-40A0-910E-26F0B28F6487}" destId="{76CFBE43-A3B1-42AB-BD10-A03331CD121A}" srcOrd="2" destOrd="0" presId="urn:microsoft.com/office/officeart/2018/2/layout/IconVerticalSolidList"/>
    <dgm:cxn modelId="{BA4EFC29-E288-408D-97FC-50D7E02B9678}" type="presParOf" srcId="{76CFBE43-A3B1-42AB-BD10-A03331CD121A}" destId="{F51B3860-F0C7-4C60-98B3-AA21BDEEB40A}" srcOrd="0" destOrd="0" presId="urn:microsoft.com/office/officeart/2018/2/layout/IconVerticalSolidList"/>
    <dgm:cxn modelId="{84D3D54B-0F7D-4678-90E9-8AA54775CF6E}" type="presParOf" srcId="{76CFBE43-A3B1-42AB-BD10-A03331CD121A}" destId="{03E653CF-5568-435D-9016-6C1645F11316}" srcOrd="1" destOrd="0" presId="urn:microsoft.com/office/officeart/2018/2/layout/IconVerticalSolidList"/>
    <dgm:cxn modelId="{C0C2E1BC-7F12-478B-836D-7081418837DE}" type="presParOf" srcId="{76CFBE43-A3B1-42AB-BD10-A03331CD121A}" destId="{209A81B8-50EA-45B8-9599-1046CAE55A97}" srcOrd="2" destOrd="0" presId="urn:microsoft.com/office/officeart/2018/2/layout/IconVerticalSolidList"/>
    <dgm:cxn modelId="{13A54C94-51DF-420D-83FB-3DFBF081EC1C}" type="presParOf" srcId="{76CFBE43-A3B1-42AB-BD10-A03331CD121A}" destId="{0CA66416-DD51-46B2-8F6B-D9A82A13CB22}" srcOrd="3" destOrd="0" presId="urn:microsoft.com/office/officeart/2018/2/layout/IconVerticalSolidList"/>
    <dgm:cxn modelId="{882075EE-1D1B-4780-ADF2-DCAB4046FD86}" type="presParOf" srcId="{2BDADB80-1717-40A0-910E-26F0B28F6487}" destId="{B863D1A1-7964-40D0-B30E-27ED2F36F3BD}" srcOrd="3" destOrd="0" presId="urn:microsoft.com/office/officeart/2018/2/layout/IconVerticalSolidList"/>
    <dgm:cxn modelId="{CDBD03DC-3964-41F0-935F-1541ADE648D6}" type="presParOf" srcId="{2BDADB80-1717-40A0-910E-26F0B28F6487}" destId="{CBE6F0B0-17DA-46FA-8F7C-85B0B386D735}" srcOrd="4" destOrd="0" presId="urn:microsoft.com/office/officeart/2018/2/layout/IconVerticalSolidList"/>
    <dgm:cxn modelId="{3B897AA0-4DE0-47A6-B968-8ABED177C57A}" type="presParOf" srcId="{CBE6F0B0-17DA-46FA-8F7C-85B0B386D735}" destId="{77740FF2-C036-4C85-9312-67DAFFBB80CF}" srcOrd="0" destOrd="0" presId="urn:microsoft.com/office/officeart/2018/2/layout/IconVerticalSolidList"/>
    <dgm:cxn modelId="{595E8A0D-BFAF-40A6-8BCA-C502E2FBDF8C}" type="presParOf" srcId="{CBE6F0B0-17DA-46FA-8F7C-85B0B386D735}" destId="{E6313D42-157C-42CB-8159-3F064B5C786D}" srcOrd="1" destOrd="0" presId="urn:microsoft.com/office/officeart/2018/2/layout/IconVerticalSolidList"/>
    <dgm:cxn modelId="{0DB2C9F6-C1A4-46DA-BBC2-036934999D43}" type="presParOf" srcId="{CBE6F0B0-17DA-46FA-8F7C-85B0B386D735}" destId="{22F68E88-2042-458C-8BCD-2ED6E09FBFDC}" srcOrd="2" destOrd="0" presId="urn:microsoft.com/office/officeart/2018/2/layout/IconVerticalSolidList"/>
    <dgm:cxn modelId="{8F066712-5B1C-4A96-9520-362372909994}" type="presParOf" srcId="{CBE6F0B0-17DA-46FA-8F7C-85B0B386D735}" destId="{CFC1A035-1124-4682-BF4F-479EE32EEA34}" srcOrd="3" destOrd="0" presId="urn:microsoft.com/office/officeart/2018/2/layout/IconVerticalSolidList"/>
    <dgm:cxn modelId="{7D1CDB7B-64BD-4D1D-935B-D639F9D4011C}" type="presParOf" srcId="{2BDADB80-1717-40A0-910E-26F0B28F6487}" destId="{707095A0-2A38-4BE2-978D-EE724AF6C6CD}" srcOrd="5" destOrd="0" presId="urn:microsoft.com/office/officeart/2018/2/layout/IconVerticalSolidList"/>
    <dgm:cxn modelId="{B314710B-8763-40F8-8125-223574A15334}" type="presParOf" srcId="{2BDADB80-1717-40A0-910E-26F0B28F6487}" destId="{3AE3B0D1-9631-4583-B82F-98A8BD9E6F3B}" srcOrd="6" destOrd="0" presId="urn:microsoft.com/office/officeart/2018/2/layout/IconVerticalSolidList"/>
    <dgm:cxn modelId="{D8C60DFF-E3C4-44C2-8168-DED4E46732B2}" type="presParOf" srcId="{3AE3B0D1-9631-4583-B82F-98A8BD9E6F3B}" destId="{73BA77BC-E92D-41D4-B7DE-25EF90401070}" srcOrd="0" destOrd="0" presId="urn:microsoft.com/office/officeart/2018/2/layout/IconVerticalSolidList"/>
    <dgm:cxn modelId="{7BD64AA6-D6A0-41D3-B72E-D930CBC899C8}" type="presParOf" srcId="{3AE3B0D1-9631-4583-B82F-98A8BD9E6F3B}" destId="{070F28C5-4C2B-479B-AE40-CE814D164B3C}" srcOrd="1" destOrd="0" presId="urn:microsoft.com/office/officeart/2018/2/layout/IconVerticalSolidList"/>
    <dgm:cxn modelId="{D9E9967D-A19C-44D4-9A0B-B464D840CAA6}" type="presParOf" srcId="{3AE3B0D1-9631-4583-B82F-98A8BD9E6F3B}" destId="{34A8699C-6D06-4B93-98C2-72ECF5A703B1}" srcOrd="2" destOrd="0" presId="urn:microsoft.com/office/officeart/2018/2/layout/IconVerticalSolidList"/>
    <dgm:cxn modelId="{EA6B04A6-7623-4BD7-A472-916E98DCCFA0}" type="presParOf" srcId="{3AE3B0D1-9631-4583-B82F-98A8BD9E6F3B}" destId="{4B7AB8E6-BF1D-4D92-9F3F-AB3EF9DA51C9}" srcOrd="3" destOrd="0" presId="urn:microsoft.com/office/officeart/2018/2/layout/IconVerticalSolidList"/>
    <dgm:cxn modelId="{52A0CC8B-5227-4908-A670-9F6E1CF0A871}" type="presParOf" srcId="{2BDADB80-1717-40A0-910E-26F0B28F6487}" destId="{3CEA5A8F-CECD-4DA2-857A-88F9DB159B5E}" srcOrd="7" destOrd="0" presId="urn:microsoft.com/office/officeart/2018/2/layout/IconVerticalSolidList"/>
    <dgm:cxn modelId="{BB25D646-D4AC-403B-8AF8-2DB47C179E37}" type="presParOf" srcId="{2BDADB80-1717-40A0-910E-26F0B28F6487}" destId="{86C7B126-8380-42E3-A2F1-88AE17AAFDE3}" srcOrd="8" destOrd="0" presId="urn:microsoft.com/office/officeart/2018/2/layout/IconVerticalSolidList"/>
    <dgm:cxn modelId="{A5766108-602A-44EB-AE9F-18A266A11EFD}" type="presParOf" srcId="{86C7B126-8380-42E3-A2F1-88AE17AAFDE3}" destId="{782FB13B-9515-4839-9AE5-5CE02698D267}" srcOrd="0" destOrd="0" presId="urn:microsoft.com/office/officeart/2018/2/layout/IconVerticalSolidList"/>
    <dgm:cxn modelId="{906DC2D7-DE65-4114-BD11-B7AF3BB619B5}" type="presParOf" srcId="{86C7B126-8380-42E3-A2F1-88AE17AAFDE3}" destId="{18A0A606-3150-4AB0-9308-450FEE6F166E}" srcOrd="1" destOrd="0" presId="urn:microsoft.com/office/officeart/2018/2/layout/IconVerticalSolidList"/>
    <dgm:cxn modelId="{034A9DFF-4BA8-4835-B807-F3D74A795262}" type="presParOf" srcId="{86C7B126-8380-42E3-A2F1-88AE17AAFDE3}" destId="{65B64F7E-2485-4424-B8A5-B3782F8A8E60}" srcOrd="2" destOrd="0" presId="urn:microsoft.com/office/officeart/2018/2/layout/IconVerticalSolidList"/>
    <dgm:cxn modelId="{BE5281EA-26C5-4754-9F75-5BA0FB9F1DF0}" type="presParOf" srcId="{86C7B126-8380-42E3-A2F1-88AE17AAFDE3}" destId="{DE70BF5C-C7F8-4C92-8594-A030F124B8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AE0E8E-F975-FF43-A258-8247F4DDE27C}" type="doc">
      <dgm:prSet loTypeId="urn:microsoft.com/office/officeart/2005/8/layout/default" loCatId="" qsTypeId="urn:microsoft.com/office/officeart/2005/8/quickstyle/simple3" qsCatId="simple" csTypeId="urn:microsoft.com/office/officeart/2005/8/colors/colorful2" csCatId="colorful" phldr="1"/>
      <dgm:spPr/>
      <dgm:t>
        <a:bodyPr/>
        <a:lstStyle/>
        <a:p>
          <a:endParaRPr lang="en-US"/>
        </a:p>
      </dgm:t>
    </dgm:pt>
    <dgm:pt modelId="{45C885A3-145A-1B41-9FBE-B2BAF9E70966}">
      <dgm:prSet phldrT="[Text]" custT="1"/>
      <dgm:spPr>
        <a:solidFill>
          <a:srgbClr val="81D5FD"/>
        </a:solidFill>
      </dgm:spPr>
      <dgm:t>
        <a:bodyPr/>
        <a:lstStyle/>
        <a:p>
          <a:r>
            <a:rPr lang="en-US" sz="2400" b="0" i="0" dirty="0">
              <a:latin typeface="Helvetica Light" panose="020B0403020202020204" pitchFamily="34" charset="0"/>
            </a:rPr>
            <a:t>Food and drinks sellers</a:t>
          </a:r>
        </a:p>
      </dgm:t>
    </dgm:pt>
    <dgm:pt modelId="{5AF02256-306F-C04F-A342-535946B6570A}" type="parTrans" cxnId="{7123118F-98F2-0448-95CC-2839C5462F38}">
      <dgm:prSet/>
      <dgm:spPr/>
      <dgm:t>
        <a:bodyPr/>
        <a:lstStyle/>
        <a:p>
          <a:endParaRPr lang="en-US" sz="2400" b="0" i="0">
            <a:latin typeface="Helvetica Light" panose="020B0403020202020204" pitchFamily="34" charset="0"/>
          </a:endParaRPr>
        </a:p>
      </dgm:t>
    </dgm:pt>
    <dgm:pt modelId="{42B8D674-6336-214F-965C-5BD8F2F44904}" type="sibTrans" cxnId="{7123118F-98F2-0448-95CC-2839C5462F38}">
      <dgm:prSet/>
      <dgm:spPr/>
      <dgm:t>
        <a:bodyPr/>
        <a:lstStyle/>
        <a:p>
          <a:endParaRPr lang="en-US" sz="2400" b="0" i="0">
            <a:latin typeface="Helvetica Light" panose="020B0403020202020204" pitchFamily="34" charset="0"/>
          </a:endParaRPr>
        </a:p>
      </dgm:t>
    </dgm:pt>
    <dgm:pt modelId="{E563A8D0-212F-9A4C-AA71-66AF256A2298}">
      <dgm:prSet phldrT="[Text]" custT="1"/>
      <dgm:spPr>
        <a:solidFill>
          <a:srgbClr val="FBCFF3"/>
        </a:solidFill>
      </dgm:spPr>
      <dgm:t>
        <a:bodyPr/>
        <a:lstStyle/>
        <a:p>
          <a:r>
            <a:rPr lang="en-US" sz="2400" b="0" i="0" dirty="0">
              <a:latin typeface="Helvetica Light" panose="020B0403020202020204" pitchFamily="34" charset="0"/>
            </a:rPr>
            <a:t>Merch’</a:t>
          </a:r>
        </a:p>
      </dgm:t>
    </dgm:pt>
    <dgm:pt modelId="{B615B6DF-55EE-2949-9455-F85F71310CA1}" type="parTrans" cxnId="{7E499C5A-778B-AA44-BAAF-5C3E2D1FF4E8}">
      <dgm:prSet/>
      <dgm:spPr/>
      <dgm:t>
        <a:bodyPr/>
        <a:lstStyle/>
        <a:p>
          <a:endParaRPr lang="en-US" sz="2400" b="0" i="0">
            <a:latin typeface="Helvetica Light" panose="020B0403020202020204" pitchFamily="34" charset="0"/>
          </a:endParaRPr>
        </a:p>
      </dgm:t>
    </dgm:pt>
    <dgm:pt modelId="{47B54901-90FD-A649-8DB4-E790AC278343}" type="sibTrans" cxnId="{7E499C5A-778B-AA44-BAAF-5C3E2D1FF4E8}">
      <dgm:prSet/>
      <dgm:spPr/>
      <dgm:t>
        <a:bodyPr/>
        <a:lstStyle/>
        <a:p>
          <a:endParaRPr lang="en-US" sz="2400" b="0" i="0">
            <a:latin typeface="Helvetica Light" panose="020B0403020202020204" pitchFamily="34" charset="0"/>
          </a:endParaRPr>
        </a:p>
      </dgm:t>
    </dgm:pt>
    <dgm:pt modelId="{56406202-55D6-7E42-A6DD-3DB3E0FEF5C3}">
      <dgm:prSet phldrT="[Text]" custT="1"/>
      <dgm:spPr>
        <a:solidFill>
          <a:srgbClr val="FFFF00"/>
        </a:solidFill>
      </dgm:spPr>
      <dgm:t>
        <a:bodyPr/>
        <a:lstStyle/>
        <a:p>
          <a:r>
            <a:rPr lang="en-US" sz="2400" b="0" i="0" dirty="0">
              <a:latin typeface="Helvetica Light" panose="020B0403020202020204" pitchFamily="34" charset="0"/>
            </a:rPr>
            <a:t>Buying tickets online</a:t>
          </a:r>
        </a:p>
      </dgm:t>
    </dgm:pt>
    <dgm:pt modelId="{E1B84E38-D2DA-7643-AA77-28C492DC8D4E}" type="parTrans" cxnId="{142B0839-34A7-7447-A8B9-833D371AE70C}">
      <dgm:prSet/>
      <dgm:spPr/>
      <dgm:t>
        <a:bodyPr/>
        <a:lstStyle/>
        <a:p>
          <a:endParaRPr lang="en-US" sz="2400" b="0" i="0">
            <a:latin typeface="Helvetica Light" panose="020B0403020202020204" pitchFamily="34" charset="0"/>
          </a:endParaRPr>
        </a:p>
      </dgm:t>
    </dgm:pt>
    <dgm:pt modelId="{6CDC6A26-C80B-4848-A223-7AE0A0331262}" type="sibTrans" cxnId="{142B0839-34A7-7447-A8B9-833D371AE70C}">
      <dgm:prSet/>
      <dgm:spPr/>
      <dgm:t>
        <a:bodyPr/>
        <a:lstStyle/>
        <a:p>
          <a:endParaRPr lang="en-US" sz="2400" b="0" i="0">
            <a:latin typeface="Helvetica Light" panose="020B0403020202020204" pitchFamily="34" charset="0"/>
          </a:endParaRPr>
        </a:p>
      </dgm:t>
    </dgm:pt>
    <dgm:pt modelId="{DB8AB7E9-C5EC-2547-A94A-2220D4316CAF}">
      <dgm:prSet phldrT="[Text]" custT="1"/>
      <dgm:spPr>
        <a:solidFill>
          <a:srgbClr val="BCCCFA"/>
        </a:solidFill>
      </dgm:spPr>
      <dgm:t>
        <a:bodyPr/>
        <a:lstStyle/>
        <a:p>
          <a:r>
            <a:rPr lang="en-US" sz="2400" b="0" i="0" dirty="0">
              <a:latin typeface="Helvetica Light" panose="020B0403020202020204" pitchFamily="34" charset="0"/>
            </a:rPr>
            <a:t>Advertising the festival</a:t>
          </a:r>
        </a:p>
      </dgm:t>
    </dgm:pt>
    <dgm:pt modelId="{354AE7B7-4754-3E4F-AAD3-34308D8DD2DB}" type="parTrans" cxnId="{D550FBD6-7DC6-BE43-B116-151C7F4DAAAC}">
      <dgm:prSet/>
      <dgm:spPr/>
      <dgm:t>
        <a:bodyPr/>
        <a:lstStyle/>
        <a:p>
          <a:endParaRPr lang="en-US" sz="2400" b="0" i="0">
            <a:latin typeface="Helvetica Light" panose="020B0403020202020204" pitchFamily="34" charset="0"/>
          </a:endParaRPr>
        </a:p>
      </dgm:t>
    </dgm:pt>
    <dgm:pt modelId="{658AD11F-99C6-6241-8C5D-1D190DA31071}" type="sibTrans" cxnId="{D550FBD6-7DC6-BE43-B116-151C7F4DAAAC}">
      <dgm:prSet/>
      <dgm:spPr/>
      <dgm:t>
        <a:bodyPr/>
        <a:lstStyle/>
        <a:p>
          <a:endParaRPr lang="en-US" sz="2400" b="0" i="0">
            <a:latin typeface="Helvetica Light" panose="020B0403020202020204" pitchFamily="34" charset="0"/>
          </a:endParaRPr>
        </a:p>
      </dgm:t>
    </dgm:pt>
    <dgm:pt modelId="{83E68754-4FA6-7C4D-A283-1984BE20A4DD}">
      <dgm:prSet phldrT="[Text]" custT="1"/>
      <dgm:spPr>
        <a:solidFill>
          <a:srgbClr val="BCCCFA"/>
        </a:solidFill>
      </dgm:spPr>
      <dgm:t>
        <a:bodyPr/>
        <a:lstStyle/>
        <a:p>
          <a:r>
            <a:rPr lang="en-US" sz="2400" b="0" i="0" dirty="0">
              <a:latin typeface="Helvetica Light" panose="020B0403020202020204" pitchFamily="34" charset="0"/>
            </a:rPr>
            <a:t>Management of the stars</a:t>
          </a:r>
        </a:p>
      </dgm:t>
    </dgm:pt>
    <dgm:pt modelId="{203FB517-345D-FA45-A195-BBB1B6B25730}" type="parTrans" cxnId="{29575F62-DFED-4640-BEA2-1780629B7E3B}">
      <dgm:prSet/>
      <dgm:spPr/>
      <dgm:t>
        <a:bodyPr/>
        <a:lstStyle/>
        <a:p>
          <a:endParaRPr lang="en-US" sz="2400" b="0" i="0">
            <a:latin typeface="Helvetica Light" panose="020B0403020202020204" pitchFamily="34" charset="0"/>
          </a:endParaRPr>
        </a:p>
      </dgm:t>
    </dgm:pt>
    <dgm:pt modelId="{2B1B4F21-BB43-BC41-97C0-A2E425EA719F}" type="sibTrans" cxnId="{29575F62-DFED-4640-BEA2-1780629B7E3B}">
      <dgm:prSet/>
      <dgm:spPr/>
      <dgm:t>
        <a:bodyPr/>
        <a:lstStyle/>
        <a:p>
          <a:endParaRPr lang="en-US" sz="2400" b="0" i="0">
            <a:latin typeface="Helvetica Light" panose="020B0403020202020204" pitchFamily="34" charset="0"/>
          </a:endParaRPr>
        </a:p>
      </dgm:t>
    </dgm:pt>
    <dgm:pt modelId="{B5D46B71-ADEA-804F-82F3-4F7ADCB426E7}">
      <dgm:prSet phldrT="[Text]" custT="1"/>
      <dgm:spPr>
        <a:solidFill>
          <a:srgbClr val="81D5FD"/>
        </a:solidFill>
      </dgm:spPr>
      <dgm:t>
        <a:bodyPr/>
        <a:lstStyle/>
        <a:p>
          <a:r>
            <a:rPr lang="en-US" sz="2400" b="0" i="0" dirty="0">
              <a:latin typeface="Helvetica Light" panose="020B0403020202020204" pitchFamily="34" charset="0"/>
            </a:rPr>
            <a:t>Management of the staff</a:t>
          </a:r>
        </a:p>
      </dgm:t>
    </dgm:pt>
    <dgm:pt modelId="{FF286EAB-FD25-9940-B57A-08C50C3DCB4B}" type="parTrans" cxnId="{9DC21B41-C3C2-9B40-9867-A966B847E3D7}">
      <dgm:prSet/>
      <dgm:spPr/>
      <dgm:t>
        <a:bodyPr/>
        <a:lstStyle/>
        <a:p>
          <a:endParaRPr lang="en-US" sz="2400" b="0" i="0">
            <a:latin typeface="Helvetica Light" panose="020B0403020202020204" pitchFamily="34" charset="0"/>
          </a:endParaRPr>
        </a:p>
      </dgm:t>
    </dgm:pt>
    <dgm:pt modelId="{84D233E3-1B28-4148-9A28-7749FA0AE4C2}" type="sibTrans" cxnId="{9DC21B41-C3C2-9B40-9867-A966B847E3D7}">
      <dgm:prSet/>
      <dgm:spPr/>
      <dgm:t>
        <a:bodyPr/>
        <a:lstStyle/>
        <a:p>
          <a:endParaRPr lang="en-US" sz="2400" b="0" i="0">
            <a:latin typeface="Helvetica Light" panose="020B0403020202020204" pitchFamily="34" charset="0"/>
          </a:endParaRPr>
        </a:p>
      </dgm:t>
    </dgm:pt>
    <dgm:pt modelId="{11A6F0D4-1A62-E147-B886-7D7B75781B51}">
      <dgm:prSet phldrT="[Text]" custT="1"/>
      <dgm:spPr>
        <a:solidFill>
          <a:srgbClr val="FFFF00"/>
        </a:solidFill>
      </dgm:spPr>
      <dgm:t>
        <a:bodyPr/>
        <a:lstStyle/>
        <a:p>
          <a:r>
            <a:rPr lang="en-US" sz="2400" b="0" i="0" dirty="0">
              <a:latin typeface="Helvetica Light" panose="020B0403020202020204" pitchFamily="34" charset="0"/>
            </a:rPr>
            <a:t>Logistics of booking toilets!</a:t>
          </a:r>
        </a:p>
      </dgm:t>
    </dgm:pt>
    <dgm:pt modelId="{DEDF2760-75D4-794B-8DBB-6D399BEEA15E}" type="parTrans" cxnId="{943D8B58-2F9C-1042-BD03-E79B1AFC96A2}">
      <dgm:prSet/>
      <dgm:spPr/>
      <dgm:t>
        <a:bodyPr/>
        <a:lstStyle/>
        <a:p>
          <a:endParaRPr lang="en-US" sz="2400" b="0" i="0">
            <a:latin typeface="Helvetica Light" panose="020B0403020202020204" pitchFamily="34" charset="0"/>
          </a:endParaRPr>
        </a:p>
      </dgm:t>
    </dgm:pt>
    <dgm:pt modelId="{A7323349-5C15-E646-876E-ACC8FFB30A35}" type="sibTrans" cxnId="{943D8B58-2F9C-1042-BD03-E79B1AFC96A2}">
      <dgm:prSet/>
      <dgm:spPr/>
      <dgm:t>
        <a:bodyPr/>
        <a:lstStyle/>
        <a:p>
          <a:endParaRPr lang="en-US" sz="2400" b="0" i="0">
            <a:latin typeface="Helvetica Light" panose="020B0403020202020204" pitchFamily="34" charset="0"/>
          </a:endParaRPr>
        </a:p>
      </dgm:t>
    </dgm:pt>
    <dgm:pt modelId="{9F23E5FB-5347-3A42-835E-F9E72DDB4A36}">
      <dgm:prSet phldrT="[Text]" custT="1"/>
      <dgm:spPr>
        <a:solidFill>
          <a:srgbClr val="FBCFF3"/>
        </a:solidFill>
      </dgm:spPr>
      <dgm:t>
        <a:bodyPr/>
        <a:lstStyle/>
        <a:p>
          <a:r>
            <a:rPr lang="en-US" sz="2400" b="0" i="0" dirty="0">
              <a:latin typeface="Helvetica Light" panose="020B0403020202020204" pitchFamily="34" charset="0"/>
            </a:rPr>
            <a:t>Mobile phone recording the festival</a:t>
          </a:r>
        </a:p>
      </dgm:t>
    </dgm:pt>
    <dgm:pt modelId="{14BC28D8-772B-DB49-8E51-3C03180F776F}" type="parTrans" cxnId="{8B9C6BB9-070B-A542-8361-0E98C8BD05DB}">
      <dgm:prSet/>
      <dgm:spPr/>
      <dgm:t>
        <a:bodyPr/>
        <a:lstStyle/>
        <a:p>
          <a:endParaRPr lang="en-US" sz="2400" b="0" i="0">
            <a:latin typeface="Helvetica Light" panose="020B0403020202020204" pitchFamily="34" charset="0"/>
          </a:endParaRPr>
        </a:p>
      </dgm:t>
    </dgm:pt>
    <dgm:pt modelId="{52CF33DF-E281-BE46-9A47-BDC20A7363DE}" type="sibTrans" cxnId="{8B9C6BB9-070B-A542-8361-0E98C8BD05DB}">
      <dgm:prSet/>
      <dgm:spPr/>
      <dgm:t>
        <a:bodyPr/>
        <a:lstStyle/>
        <a:p>
          <a:endParaRPr lang="en-US" sz="2400" b="0" i="0">
            <a:latin typeface="Helvetica Light" panose="020B0403020202020204" pitchFamily="34" charset="0"/>
          </a:endParaRPr>
        </a:p>
      </dgm:t>
    </dgm:pt>
    <dgm:pt modelId="{563BDE81-91AF-F14B-985D-A1E7BE4026F3}">
      <dgm:prSet phldrT="[Text]" custT="1"/>
      <dgm:spPr>
        <a:solidFill>
          <a:srgbClr val="BCCCFA"/>
        </a:solidFill>
      </dgm:spPr>
      <dgm:t>
        <a:bodyPr/>
        <a:lstStyle/>
        <a:p>
          <a:r>
            <a:rPr lang="en-US" sz="2400" b="0" i="0" dirty="0">
              <a:latin typeface="Helvetica Light" panose="020B0403020202020204" pitchFamily="34" charset="0"/>
            </a:rPr>
            <a:t>Posting your stories on Insta</a:t>
          </a:r>
        </a:p>
      </dgm:t>
    </dgm:pt>
    <dgm:pt modelId="{7C8F53B9-A4F4-404E-9016-AF1D37E18271}" type="parTrans" cxnId="{7E5CA364-2E89-504E-AFF4-1F094A8BD5AB}">
      <dgm:prSet/>
      <dgm:spPr/>
      <dgm:t>
        <a:bodyPr/>
        <a:lstStyle/>
        <a:p>
          <a:endParaRPr lang="en-US" sz="2400" b="0" i="0">
            <a:latin typeface="Helvetica Light" panose="020B0403020202020204" pitchFamily="34" charset="0"/>
          </a:endParaRPr>
        </a:p>
      </dgm:t>
    </dgm:pt>
    <dgm:pt modelId="{448CA704-C4EF-E64F-8914-5AC42313170A}" type="sibTrans" cxnId="{7E5CA364-2E89-504E-AFF4-1F094A8BD5AB}">
      <dgm:prSet/>
      <dgm:spPr/>
      <dgm:t>
        <a:bodyPr/>
        <a:lstStyle/>
        <a:p>
          <a:endParaRPr lang="en-US" sz="2400" b="0" i="0">
            <a:latin typeface="Helvetica Light" panose="020B0403020202020204" pitchFamily="34" charset="0"/>
          </a:endParaRPr>
        </a:p>
      </dgm:t>
    </dgm:pt>
    <dgm:pt modelId="{82D470CD-1A4A-5B4B-A4E0-A3B47E72B447}">
      <dgm:prSet phldrT="[Text]" custT="1"/>
      <dgm:spPr>
        <a:solidFill>
          <a:srgbClr val="FFFF00"/>
        </a:solidFill>
      </dgm:spPr>
      <dgm:t>
        <a:bodyPr/>
        <a:lstStyle/>
        <a:p>
          <a:r>
            <a:rPr lang="en-US" sz="2400" b="0" i="0" dirty="0">
              <a:latin typeface="Helvetica Light" panose="020B0403020202020204" pitchFamily="34" charset="0"/>
            </a:rPr>
            <a:t>Texting your parents for more money!</a:t>
          </a:r>
        </a:p>
      </dgm:t>
    </dgm:pt>
    <dgm:pt modelId="{7D5713DC-03E5-FC4E-8E94-9369FF73511E}" type="parTrans" cxnId="{05C4F6B6-A7A5-EC43-8966-EC3621B71347}">
      <dgm:prSet/>
      <dgm:spPr/>
      <dgm:t>
        <a:bodyPr/>
        <a:lstStyle/>
        <a:p>
          <a:endParaRPr lang="en-US" sz="2400" b="0" i="0">
            <a:latin typeface="Helvetica Light" panose="020B0403020202020204" pitchFamily="34" charset="0"/>
          </a:endParaRPr>
        </a:p>
      </dgm:t>
    </dgm:pt>
    <dgm:pt modelId="{73D9B4BC-EF85-1342-8861-F45955827AFF}" type="sibTrans" cxnId="{05C4F6B6-A7A5-EC43-8966-EC3621B71347}">
      <dgm:prSet/>
      <dgm:spPr/>
      <dgm:t>
        <a:bodyPr/>
        <a:lstStyle/>
        <a:p>
          <a:endParaRPr lang="en-US" sz="2400" b="0" i="0">
            <a:latin typeface="Helvetica Light" panose="020B0403020202020204" pitchFamily="34" charset="0"/>
          </a:endParaRPr>
        </a:p>
      </dgm:t>
    </dgm:pt>
    <dgm:pt modelId="{348C6E7F-72D2-FC4C-B44D-7FD96BDB217D}">
      <dgm:prSet phldrT="[Text]" custT="1"/>
      <dgm:spPr>
        <a:solidFill>
          <a:srgbClr val="81D5FD"/>
        </a:solidFill>
      </dgm:spPr>
      <dgm:t>
        <a:bodyPr/>
        <a:lstStyle/>
        <a:p>
          <a:r>
            <a:rPr lang="en-US" sz="2400" b="0" i="0" dirty="0">
              <a:latin typeface="Helvetica Light" panose="020B0403020202020204" pitchFamily="34" charset="0"/>
            </a:rPr>
            <a:t>Train/plane/car to get you home</a:t>
          </a:r>
        </a:p>
      </dgm:t>
    </dgm:pt>
    <dgm:pt modelId="{41B35ADA-6E81-C746-860F-B176250737B9}" type="parTrans" cxnId="{1BA716DC-FDD2-4C40-AE9C-3A27B75F7D3F}">
      <dgm:prSet/>
      <dgm:spPr/>
      <dgm:t>
        <a:bodyPr/>
        <a:lstStyle/>
        <a:p>
          <a:endParaRPr lang="en-US" sz="2400" b="0" i="0">
            <a:latin typeface="Helvetica Light" panose="020B0403020202020204" pitchFamily="34" charset="0"/>
          </a:endParaRPr>
        </a:p>
      </dgm:t>
    </dgm:pt>
    <dgm:pt modelId="{202C4B40-B955-654D-ADFA-E41DB1DA3741}" type="sibTrans" cxnId="{1BA716DC-FDD2-4C40-AE9C-3A27B75F7D3F}">
      <dgm:prSet/>
      <dgm:spPr/>
      <dgm:t>
        <a:bodyPr/>
        <a:lstStyle/>
        <a:p>
          <a:endParaRPr lang="en-US" sz="2400" b="0" i="0">
            <a:latin typeface="Helvetica Light" panose="020B0403020202020204" pitchFamily="34" charset="0"/>
          </a:endParaRPr>
        </a:p>
      </dgm:t>
    </dgm:pt>
    <dgm:pt modelId="{E1F3BD75-FD64-9C43-B86B-EECC156F37EE}" type="pres">
      <dgm:prSet presAssocID="{99AE0E8E-F975-FF43-A258-8247F4DDE27C}" presName="diagram" presStyleCnt="0">
        <dgm:presLayoutVars>
          <dgm:dir/>
          <dgm:resizeHandles val="exact"/>
        </dgm:presLayoutVars>
      </dgm:prSet>
      <dgm:spPr/>
    </dgm:pt>
    <dgm:pt modelId="{6988976D-66BE-C64A-8C45-45CFEC0FF333}" type="pres">
      <dgm:prSet presAssocID="{45C885A3-145A-1B41-9FBE-B2BAF9E70966}" presName="node" presStyleLbl="node1" presStyleIdx="0" presStyleCnt="11">
        <dgm:presLayoutVars>
          <dgm:bulletEnabled val="1"/>
        </dgm:presLayoutVars>
      </dgm:prSet>
      <dgm:spPr/>
    </dgm:pt>
    <dgm:pt modelId="{B2CBA2CC-8E1D-084A-8694-62A79D775FDF}" type="pres">
      <dgm:prSet presAssocID="{42B8D674-6336-214F-965C-5BD8F2F44904}" presName="sibTrans" presStyleCnt="0"/>
      <dgm:spPr/>
    </dgm:pt>
    <dgm:pt modelId="{0E211240-4654-F646-833B-CAB77E91AC02}" type="pres">
      <dgm:prSet presAssocID="{E563A8D0-212F-9A4C-AA71-66AF256A2298}" presName="node" presStyleLbl="node1" presStyleIdx="1" presStyleCnt="11">
        <dgm:presLayoutVars>
          <dgm:bulletEnabled val="1"/>
        </dgm:presLayoutVars>
      </dgm:prSet>
      <dgm:spPr/>
    </dgm:pt>
    <dgm:pt modelId="{FA899E3F-A374-894F-A897-EA4509ED9BD5}" type="pres">
      <dgm:prSet presAssocID="{47B54901-90FD-A649-8DB4-E790AC278343}" presName="sibTrans" presStyleCnt="0"/>
      <dgm:spPr/>
    </dgm:pt>
    <dgm:pt modelId="{4B230F46-6DCB-6C4A-83E4-FDCB878BCC9D}" type="pres">
      <dgm:prSet presAssocID="{56406202-55D6-7E42-A6DD-3DB3E0FEF5C3}" presName="node" presStyleLbl="node1" presStyleIdx="2" presStyleCnt="11">
        <dgm:presLayoutVars>
          <dgm:bulletEnabled val="1"/>
        </dgm:presLayoutVars>
      </dgm:prSet>
      <dgm:spPr/>
    </dgm:pt>
    <dgm:pt modelId="{7E8DFEEB-9370-F248-9D4A-04720870F3CF}" type="pres">
      <dgm:prSet presAssocID="{6CDC6A26-C80B-4848-A223-7AE0A0331262}" presName="sibTrans" presStyleCnt="0"/>
      <dgm:spPr/>
    </dgm:pt>
    <dgm:pt modelId="{060CBD3C-FCB2-F84B-8349-E18D360432D1}" type="pres">
      <dgm:prSet presAssocID="{DB8AB7E9-C5EC-2547-A94A-2220D4316CAF}" presName="node" presStyleLbl="node1" presStyleIdx="3" presStyleCnt="11">
        <dgm:presLayoutVars>
          <dgm:bulletEnabled val="1"/>
        </dgm:presLayoutVars>
      </dgm:prSet>
      <dgm:spPr/>
    </dgm:pt>
    <dgm:pt modelId="{869934E0-648C-FB40-916D-4A9F4E072AFB}" type="pres">
      <dgm:prSet presAssocID="{658AD11F-99C6-6241-8C5D-1D190DA31071}" presName="sibTrans" presStyleCnt="0"/>
      <dgm:spPr/>
    </dgm:pt>
    <dgm:pt modelId="{1445A675-0876-7649-B3D4-B0705639C090}" type="pres">
      <dgm:prSet presAssocID="{83E68754-4FA6-7C4D-A283-1984BE20A4DD}" presName="node" presStyleLbl="node1" presStyleIdx="4" presStyleCnt="11">
        <dgm:presLayoutVars>
          <dgm:bulletEnabled val="1"/>
        </dgm:presLayoutVars>
      </dgm:prSet>
      <dgm:spPr/>
    </dgm:pt>
    <dgm:pt modelId="{8E0414B1-5964-BF47-B0F7-A35A271B56B6}" type="pres">
      <dgm:prSet presAssocID="{2B1B4F21-BB43-BC41-97C0-A2E425EA719F}" presName="sibTrans" presStyleCnt="0"/>
      <dgm:spPr/>
    </dgm:pt>
    <dgm:pt modelId="{2E3B93EA-8A0E-7B4A-90C1-3BD06D5D10FE}" type="pres">
      <dgm:prSet presAssocID="{B5D46B71-ADEA-804F-82F3-4F7ADCB426E7}" presName="node" presStyleLbl="node1" presStyleIdx="5" presStyleCnt="11">
        <dgm:presLayoutVars>
          <dgm:bulletEnabled val="1"/>
        </dgm:presLayoutVars>
      </dgm:prSet>
      <dgm:spPr/>
    </dgm:pt>
    <dgm:pt modelId="{F5BB015F-DD7F-7242-A681-D55313478F68}" type="pres">
      <dgm:prSet presAssocID="{84D233E3-1B28-4148-9A28-7749FA0AE4C2}" presName="sibTrans" presStyleCnt="0"/>
      <dgm:spPr/>
    </dgm:pt>
    <dgm:pt modelId="{D9D340B7-FF3F-594D-9D06-22BBCA5783B2}" type="pres">
      <dgm:prSet presAssocID="{11A6F0D4-1A62-E147-B886-7D7B75781B51}" presName="node" presStyleLbl="node1" presStyleIdx="6" presStyleCnt="11">
        <dgm:presLayoutVars>
          <dgm:bulletEnabled val="1"/>
        </dgm:presLayoutVars>
      </dgm:prSet>
      <dgm:spPr/>
    </dgm:pt>
    <dgm:pt modelId="{41B4C5F2-4DC3-884D-ADE0-34ABE82F393D}" type="pres">
      <dgm:prSet presAssocID="{A7323349-5C15-E646-876E-ACC8FFB30A35}" presName="sibTrans" presStyleCnt="0"/>
      <dgm:spPr/>
    </dgm:pt>
    <dgm:pt modelId="{2AA8A3D6-1A7D-EF46-9F2B-134AECF1A33F}" type="pres">
      <dgm:prSet presAssocID="{9F23E5FB-5347-3A42-835E-F9E72DDB4A36}" presName="node" presStyleLbl="node1" presStyleIdx="7" presStyleCnt="11">
        <dgm:presLayoutVars>
          <dgm:bulletEnabled val="1"/>
        </dgm:presLayoutVars>
      </dgm:prSet>
      <dgm:spPr/>
    </dgm:pt>
    <dgm:pt modelId="{44A26D9A-9C28-0E44-A5B7-0792F4FFCCFC}" type="pres">
      <dgm:prSet presAssocID="{52CF33DF-E281-BE46-9A47-BDC20A7363DE}" presName="sibTrans" presStyleCnt="0"/>
      <dgm:spPr/>
    </dgm:pt>
    <dgm:pt modelId="{C1D409BF-EB66-B74F-B3CC-A6E346D9A7A6}" type="pres">
      <dgm:prSet presAssocID="{563BDE81-91AF-F14B-985D-A1E7BE4026F3}" presName="node" presStyleLbl="node1" presStyleIdx="8" presStyleCnt="11">
        <dgm:presLayoutVars>
          <dgm:bulletEnabled val="1"/>
        </dgm:presLayoutVars>
      </dgm:prSet>
      <dgm:spPr/>
    </dgm:pt>
    <dgm:pt modelId="{2E2B75C2-22E3-8A41-82D4-B769F1F79BC4}" type="pres">
      <dgm:prSet presAssocID="{448CA704-C4EF-E64F-8914-5AC42313170A}" presName="sibTrans" presStyleCnt="0"/>
      <dgm:spPr/>
    </dgm:pt>
    <dgm:pt modelId="{7F7D9E0F-48A8-CE40-A22B-DB92E0FFA5A5}" type="pres">
      <dgm:prSet presAssocID="{82D470CD-1A4A-5B4B-A4E0-A3B47E72B447}" presName="node" presStyleLbl="node1" presStyleIdx="9" presStyleCnt="11">
        <dgm:presLayoutVars>
          <dgm:bulletEnabled val="1"/>
        </dgm:presLayoutVars>
      </dgm:prSet>
      <dgm:spPr/>
    </dgm:pt>
    <dgm:pt modelId="{2B487C36-3C8B-C34B-966E-650ADBA33BAA}" type="pres">
      <dgm:prSet presAssocID="{73D9B4BC-EF85-1342-8861-F45955827AFF}" presName="sibTrans" presStyleCnt="0"/>
      <dgm:spPr/>
    </dgm:pt>
    <dgm:pt modelId="{7567B246-00AC-2F44-B65A-EDD658EB5D72}" type="pres">
      <dgm:prSet presAssocID="{348C6E7F-72D2-FC4C-B44D-7FD96BDB217D}" presName="node" presStyleLbl="node1" presStyleIdx="10" presStyleCnt="11" custScaleX="124974" custLinFactNeighborX="1129" custLinFactNeighborY="-202">
        <dgm:presLayoutVars>
          <dgm:bulletEnabled val="1"/>
        </dgm:presLayoutVars>
      </dgm:prSet>
      <dgm:spPr/>
    </dgm:pt>
  </dgm:ptLst>
  <dgm:cxnLst>
    <dgm:cxn modelId="{0B5BB515-C188-B443-9C7E-2F67854D49D5}" type="presOf" srcId="{56406202-55D6-7E42-A6DD-3DB3E0FEF5C3}" destId="{4B230F46-6DCB-6C4A-83E4-FDCB878BCC9D}" srcOrd="0" destOrd="0" presId="urn:microsoft.com/office/officeart/2005/8/layout/default"/>
    <dgm:cxn modelId="{B4BE3822-2938-EB4B-9E32-DABCE9D722F9}" type="presOf" srcId="{9F23E5FB-5347-3A42-835E-F9E72DDB4A36}" destId="{2AA8A3D6-1A7D-EF46-9F2B-134AECF1A33F}" srcOrd="0" destOrd="0" presId="urn:microsoft.com/office/officeart/2005/8/layout/default"/>
    <dgm:cxn modelId="{CA73A024-5C46-B14C-83BE-A14791D9A4EC}" type="presOf" srcId="{45C885A3-145A-1B41-9FBE-B2BAF9E70966}" destId="{6988976D-66BE-C64A-8C45-45CFEC0FF333}" srcOrd="0" destOrd="0" presId="urn:microsoft.com/office/officeart/2005/8/layout/default"/>
    <dgm:cxn modelId="{B0C8F82A-38CF-A742-A72E-A432624DA1DB}" type="presOf" srcId="{DB8AB7E9-C5EC-2547-A94A-2220D4316CAF}" destId="{060CBD3C-FCB2-F84B-8349-E18D360432D1}" srcOrd="0" destOrd="0" presId="urn:microsoft.com/office/officeart/2005/8/layout/default"/>
    <dgm:cxn modelId="{1F48E635-9E53-5B49-B5AC-73CCB74DB68A}" type="presOf" srcId="{563BDE81-91AF-F14B-985D-A1E7BE4026F3}" destId="{C1D409BF-EB66-B74F-B3CC-A6E346D9A7A6}" srcOrd="0" destOrd="0" presId="urn:microsoft.com/office/officeart/2005/8/layout/default"/>
    <dgm:cxn modelId="{142B0839-34A7-7447-A8B9-833D371AE70C}" srcId="{99AE0E8E-F975-FF43-A258-8247F4DDE27C}" destId="{56406202-55D6-7E42-A6DD-3DB3E0FEF5C3}" srcOrd="2" destOrd="0" parTransId="{E1B84E38-D2DA-7643-AA77-28C492DC8D4E}" sibTransId="{6CDC6A26-C80B-4848-A223-7AE0A0331262}"/>
    <dgm:cxn modelId="{9DC21B41-C3C2-9B40-9867-A966B847E3D7}" srcId="{99AE0E8E-F975-FF43-A258-8247F4DDE27C}" destId="{B5D46B71-ADEA-804F-82F3-4F7ADCB426E7}" srcOrd="5" destOrd="0" parTransId="{FF286EAB-FD25-9940-B57A-08C50C3DCB4B}" sibTransId="{84D233E3-1B28-4148-9A28-7749FA0AE4C2}"/>
    <dgm:cxn modelId="{29575F62-DFED-4640-BEA2-1780629B7E3B}" srcId="{99AE0E8E-F975-FF43-A258-8247F4DDE27C}" destId="{83E68754-4FA6-7C4D-A283-1984BE20A4DD}" srcOrd="4" destOrd="0" parTransId="{203FB517-345D-FA45-A195-BBB1B6B25730}" sibTransId="{2B1B4F21-BB43-BC41-97C0-A2E425EA719F}"/>
    <dgm:cxn modelId="{7E5CA364-2E89-504E-AFF4-1F094A8BD5AB}" srcId="{99AE0E8E-F975-FF43-A258-8247F4DDE27C}" destId="{563BDE81-91AF-F14B-985D-A1E7BE4026F3}" srcOrd="8" destOrd="0" parTransId="{7C8F53B9-A4F4-404E-9016-AF1D37E18271}" sibTransId="{448CA704-C4EF-E64F-8914-5AC42313170A}"/>
    <dgm:cxn modelId="{DA8EAD4A-BC91-394F-B51B-0E0B2A6C8756}" type="presOf" srcId="{83E68754-4FA6-7C4D-A283-1984BE20A4DD}" destId="{1445A675-0876-7649-B3D4-B0705639C090}" srcOrd="0" destOrd="0" presId="urn:microsoft.com/office/officeart/2005/8/layout/default"/>
    <dgm:cxn modelId="{943D8B58-2F9C-1042-BD03-E79B1AFC96A2}" srcId="{99AE0E8E-F975-FF43-A258-8247F4DDE27C}" destId="{11A6F0D4-1A62-E147-B886-7D7B75781B51}" srcOrd="6" destOrd="0" parTransId="{DEDF2760-75D4-794B-8DBB-6D399BEEA15E}" sibTransId="{A7323349-5C15-E646-876E-ACC8FFB30A35}"/>
    <dgm:cxn modelId="{7E499C5A-778B-AA44-BAAF-5C3E2D1FF4E8}" srcId="{99AE0E8E-F975-FF43-A258-8247F4DDE27C}" destId="{E563A8D0-212F-9A4C-AA71-66AF256A2298}" srcOrd="1" destOrd="0" parTransId="{B615B6DF-55EE-2949-9455-F85F71310CA1}" sibTransId="{47B54901-90FD-A649-8DB4-E790AC278343}"/>
    <dgm:cxn modelId="{B756897C-D344-0E43-ABA4-9BC51046FF03}" type="presOf" srcId="{11A6F0D4-1A62-E147-B886-7D7B75781B51}" destId="{D9D340B7-FF3F-594D-9D06-22BBCA5783B2}" srcOrd="0" destOrd="0" presId="urn:microsoft.com/office/officeart/2005/8/layout/default"/>
    <dgm:cxn modelId="{7123118F-98F2-0448-95CC-2839C5462F38}" srcId="{99AE0E8E-F975-FF43-A258-8247F4DDE27C}" destId="{45C885A3-145A-1B41-9FBE-B2BAF9E70966}" srcOrd="0" destOrd="0" parTransId="{5AF02256-306F-C04F-A342-535946B6570A}" sibTransId="{42B8D674-6336-214F-965C-5BD8F2F44904}"/>
    <dgm:cxn modelId="{E148CD90-1B0B-C44D-B5CE-56606191A784}" type="presOf" srcId="{82D470CD-1A4A-5B4B-A4E0-A3B47E72B447}" destId="{7F7D9E0F-48A8-CE40-A22B-DB92E0FFA5A5}" srcOrd="0" destOrd="0" presId="urn:microsoft.com/office/officeart/2005/8/layout/default"/>
    <dgm:cxn modelId="{05C4F6B6-A7A5-EC43-8966-EC3621B71347}" srcId="{99AE0E8E-F975-FF43-A258-8247F4DDE27C}" destId="{82D470CD-1A4A-5B4B-A4E0-A3B47E72B447}" srcOrd="9" destOrd="0" parTransId="{7D5713DC-03E5-FC4E-8E94-9369FF73511E}" sibTransId="{73D9B4BC-EF85-1342-8861-F45955827AFF}"/>
    <dgm:cxn modelId="{8B9C6BB9-070B-A542-8361-0E98C8BD05DB}" srcId="{99AE0E8E-F975-FF43-A258-8247F4DDE27C}" destId="{9F23E5FB-5347-3A42-835E-F9E72DDB4A36}" srcOrd="7" destOrd="0" parTransId="{14BC28D8-772B-DB49-8E51-3C03180F776F}" sibTransId="{52CF33DF-E281-BE46-9A47-BDC20A7363DE}"/>
    <dgm:cxn modelId="{D550FBD6-7DC6-BE43-B116-151C7F4DAAAC}" srcId="{99AE0E8E-F975-FF43-A258-8247F4DDE27C}" destId="{DB8AB7E9-C5EC-2547-A94A-2220D4316CAF}" srcOrd="3" destOrd="0" parTransId="{354AE7B7-4754-3E4F-AAD3-34308D8DD2DB}" sibTransId="{658AD11F-99C6-6241-8C5D-1D190DA31071}"/>
    <dgm:cxn modelId="{1BA716DC-FDD2-4C40-AE9C-3A27B75F7D3F}" srcId="{99AE0E8E-F975-FF43-A258-8247F4DDE27C}" destId="{348C6E7F-72D2-FC4C-B44D-7FD96BDB217D}" srcOrd="10" destOrd="0" parTransId="{41B35ADA-6E81-C746-860F-B176250737B9}" sibTransId="{202C4B40-B955-654D-ADFA-E41DB1DA3741}"/>
    <dgm:cxn modelId="{337448E6-4591-3F47-BA52-3396E0236367}" type="presOf" srcId="{348C6E7F-72D2-FC4C-B44D-7FD96BDB217D}" destId="{7567B246-00AC-2F44-B65A-EDD658EB5D72}" srcOrd="0" destOrd="0" presId="urn:microsoft.com/office/officeart/2005/8/layout/default"/>
    <dgm:cxn modelId="{58EC42F6-EB62-6D4E-8F9F-981C14EBBB5D}" type="presOf" srcId="{E563A8D0-212F-9A4C-AA71-66AF256A2298}" destId="{0E211240-4654-F646-833B-CAB77E91AC02}" srcOrd="0" destOrd="0" presId="urn:microsoft.com/office/officeart/2005/8/layout/default"/>
    <dgm:cxn modelId="{553E38F9-CBA1-794E-A45B-B83119A2849F}" type="presOf" srcId="{99AE0E8E-F975-FF43-A258-8247F4DDE27C}" destId="{E1F3BD75-FD64-9C43-B86B-EECC156F37EE}" srcOrd="0" destOrd="0" presId="urn:microsoft.com/office/officeart/2005/8/layout/default"/>
    <dgm:cxn modelId="{B98FCFFA-A356-2F41-9A82-9B02DE6B15FC}" type="presOf" srcId="{B5D46B71-ADEA-804F-82F3-4F7ADCB426E7}" destId="{2E3B93EA-8A0E-7B4A-90C1-3BD06D5D10FE}" srcOrd="0" destOrd="0" presId="urn:microsoft.com/office/officeart/2005/8/layout/default"/>
    <dgm:cxn modelId="{15DC9451-11FF-8440-BFFA-E31E396DBD03}" type="presParOf" srcId="{E1F3BD75-FD64-9C43-B86B-EECC156F37EE}" destId="{6988976D-66BE-C64A-8C45-45CFEC0FF333}" srcOrd="0" destOrd="0" presId="urn:microsoft.com/office/officeart/2005/8/layout/default"/>
    <dgm:cxn modelId="{BED189C8-67FF-EB49-A747-C738C3899A2E}" type="presParOf" srcId="{E1F3BD75-FD64-9C43-B86B-EECC156F37EE}" destId="{B2CBA2CC-8E1D-084A-8694-62A79D775FDF}" srcOrd="1" destOrd="0" presId="urn:microsoft.com/office/officeart/2005/8/layout/default"/>
    <dgm:cxn modelId="{915EB478-28A8-BB40-9EB4-099F5A00FB9E}" type="presParOf" srcId="{E1F3BD75-FD64-9C43-B86B-EECC156F37EE}" destId="{0E211240-4654-F646-833B-CAB77E91AC02}" srcOrd="2" destOrd="0" presId="urn:microsoft.com/office/officeart/2005/8/layout/default"/>
    <dgm:cxn modelId="{AE489E4A-0259-B643-A6B9-063D1F8ED686}" type="presParOf" srcId="{E1F3BD75-FD64-9C43-B86B-EECC156F37EE}" destId="{FA899E3F-A374-894F-A897-EA4509ED9BD5}" srcOrd="3" destOrd="0" presId="urn:microsoft.com/office/officeart/2005/8/layout/default"/>
    <dgm:cxn modelId="{C487379D-03DA-7E42-8355-C5DC9BE262DA}" type="presParOf" srcId="{E1F3BD75-FD64-9C43-B86B-EECC156F37EE}" destId="{4B230F46-6DCB-6C4A-83E4-FDCB878BCC9D}" srcOrd="4" destOrd="0" presId="urn:microsoft.com/office/officeart/2005/8/layout/default"/>
    <dgm:cxn modelId="{C84376C9-06E4-B04F-BB21-9D1181C7B07D}" type="presParOf" srcId="{E1F3BD75-FD64-9C43-B86B-EECC156F37EE}" destId="{7E8DFEEB-9370-F248-9D4A-04720870F3CF}" srcOrd="5" destOrd="0" presId="urn:microsoft.com/office/officeart/2005/8/layout/default"/>
    <dgm:cxn modelId="{25187E0D-B29A-DD42-A9D6-5D4352C9C4EB}" type="presParOf" srcId="{E1F3BD75-FD64-9C43-B86B-EECC156F37EE}" destId="{060CBD3C-FCB2-F84B-8349-E18D360432D1}" srcOrd="6" destOrd="0" presId="urn:microsoft.com/office/officeart/2005/8/layout/default"/>
    <dgm:cxn modelId="{57A15AEB-7FB7-174D-81DD-3982F8EE3183}" type="presParOf" srcId="{E1F3BD75-FD64-9C43-B86B-EECC156F37EE}" destId="{869934E0-648C-FB40-916D-4A9F4E072AFB}" srcOrd="7" destOrd="0" presId="urn:microsoft.com/office/officeart/2005/8/layout/default"/>
    <dgm:cxn modelId="{BDEC4347-4967-304F-9F04-B42EE69DA294}" type="presParOf" srcId="{E1F3BD75-FD64-9C43-B86B-EECC156F37EE}" destId="{1445A675-0876-7649-B3D4-B0705639C090}" srcOrd="8" destOrd="0" presId="urn:microsoft.com/office/officeart/2005/8/layout/default"/>
    <dgm:cxn modelId="{AE8CA9DD-30B5-B445-80EA-987A8CA3D67D}" type="presParOf" srcId="{E1F3BD75-FD64-9C43-B86B-EECC156F37EE}" destId="{8E0414B1-5964-BF47-B0F7-A35A271B56B6}" srcOrd="9" destOrd="0" presId="urn:microsoft.com/office/officeart/2005/8/layout/default"/>
    <dgm:cxn modelId="{D83F10ED-6DB5-7949-873C-BA84AAE74D41}" type="presParOf" srcId="{E1F3BD75-FD64-9C43-B86B-EECC156F37EE}" destId="{2E3B93EA-8A0E-7B4A-90C1-3BD06D5D10FE}" srcOrd="10" destOrd="0" presId="urn:microsoft.com/office/officeart/2005/8/layout/default"/>
    <dgm:cxn modelId="{47135FC1-0F9C-C346-82C3-994AA5045B58}" type="presParOf" srcId="{E1F3BD75-FD64-9C43-B86B-EECC156F37EE}" destId="{F5BB015F-DD7F-7242-A681-D55313478F68}" srcOrd="11" destOrd="0" presId="urn:microsoft.com/office/officeart/2005/8/layout/default"/>
    <dgm:cxn modelId="{48049588-7EAB-F74C-B3BB-453182E05B7C}" type="presParOf" srcId="{E1F3BD75-FD64-9C43-B86B-EECC156F37EE}" destId="{D9D340B7-FF3F-594D-9D06-22BBCA5783B2}" srcOrd="12" destOrd="0" presId="urn:microsoft.com/office/officeart/2005/8/layout/default"/>
    <dgm:cxn modelId="{AA839C50-BDCD-8E47-B595-B5C5F4FF9BF1}" type="presParOf" srcId="{E1F3BD75-FD64-9C43-B86B-EECC156F37EE}" destId="{41B4C5F2-4DC3-884D-ADE0-34ABE82F393D}" srcOrd="13" destOrd="0" presId="urn:microsoft.com/office/officeart/2005/8/layout/default"/>
    <dgm:cxn modelId="{D1D8F08F-A875-DE44-B343-FAFBCF5D00E7}" type="presParOf" srcId="{E1F3BD75-FD64-9C43-B86B-EECC156F37EE}" destId="{2AA8A3D6-1A7D-EF46-9F2B-134AECF1A33F}" srcOrd="14" destOrd="0" presId="urn:microsoft.com/office/officeart/2005/8/layout/default"/>
    <dgm:cxn modelId="{40BAB33B-3378-9C4D-94A9-7CE1B30A7DDA}" type="presParOf" srcId="{E1F3BD75-FD64-9C43-B86B-EECC156F37EE}" destId="{44A26D9A-9C28-0E44-A5B7-0792F4FFCCFC}" srcOrd="15" destOrd="0" presId="urn:microsoft.com/office/officeart/2005/8/layout/default"/>
    <dgm:cxn modelId="{DC13C0EA-048A-C646-BBE4-CBF45DF18525}" type="presParOf" srcId="{E1F3BD75-FD64-9C43-B86B-EECC156F37EE}" destId="{C1D409BF-EB66-B74F-B3CC-A6E346D9A7A6}" srcOrd="16" destOrd="0" presId="urn:microsoft.com/office/officeart/2005/8/layout/default"/>
    <dgm:cxn modelId="{D087BB60-2C8D-474F-A0EC-804611B11955}" type="presParOf" srcId="{E1F3BD75-FD64-9C43-B86B-EECC156F37EE}" destId="{2E2B75C2-22E3-8A41-82D4-B769F1F79BC4}" srcOrd="17" destOrd="0" presId="urn:microsoft.com/office/officeart/2005/8/layout/default"/>
    <dgm:cxn modelId="{BAC186E9-6899-1C4E-AF7C-DBFA57CCD0CF}" type="presParOf" srcId="{E1F3BD75-FD64-9C43-B86B-EECC156F37EE}" destId="{7F7D9E0F-48A8-CE40-A22B-DB92E0FFA5A5}" srcOrd="18" destOrd="0" presId="urn:microsoft.com/office/officeart/2005/8/layout/default"/>
    <dgm:cxn modelId="{2459AB94-A4F5-6C4F-A596-CC52EB69CD20}" type="presParOf" srcId="{E1F3BD75-FD64-9C43-B86B-EECC156F37EE}" destId="{2B487C36-3C8B-C34B-966E-650ADBA33BAA}" srcOrd="19" destOrd="0" presId="urn:microsoft.com/office/officeart/2005/8/layout/default"/>
    <dgm:cxn modelId="{1BA1D016-EE99-BA44-BB4D-5ECA52C5DC92}" type="presParOf" srcId="{E1F3BD75-FD64-9C43-B86B-EECC156F37EE}" destId="{7567B246-00AC-2F44-B65A-EDD658EB5D72}"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426817-D474-4242-853B-A08AD350C055}"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B37B89D6-81EE-44B5-A28B-4855FB61E8A1}">
      <dgm:prSet custT="1"/>
      <dgm:spPr>
        <a:solidFill>
          <a:srgbClr val="81D5FD"/>
        </a:solidFill>
      </dgm:spPr>
      <dgm:t>
        <a:bodyPr/>
        <a:lstStyle/>
        <a:p>
          <a:r>
            <a:rPr lang="en-US" sz="2800" b="0" i="0" dirty="0">
              <a:latin typeface="Helvetica Light" panose="020B0403020202020204" pitchFamily="34" charset="0"/>
            </a:rPr>
            <a:t>Within your teams consider the characteristics of what makes a successful Business GCSE Student.</a:t>
          </a:r>
        </a:p>
      </dgm:t>
    </dgm:pt>
    <dgm:pt modelId="{EADAC2DF-AD43-4106-8557-1FC019EDDE9B}" type="parTrans" cxnId="{D44B4F05-6A8B-4084-AE8E-F5F721213F8D}">
      <dgm:prSet/>
      <dgm:spPr/>
      <dgm:t>
        <a:bodyPr/>
        <a:lstStyle/>
        <a:p>
          <a:endParaRPr lang="en-US"/>
        </a:p>
      </dgm:t>
    </dgm:pt>
    <dgm:pt modelId="{54299421-BDFD-4F12-A956-7737B87C60D7}" type="sibTrans" cxnId="{D44B4F05-6A8B-4084-AE8E-F5F721213F8D}">
      <dgm:prSet/>
      <dgm:spPr/>
      <dgm:t>
        <a:bodyPr/>
        <a:lstStyle/>
        <a:p>
          <a:endParaRPr lang="en-US"/>
        </a:p>
      </dgm:t>
    </dgm:pt>
    <dgm:pt modelId="{8429EB11-4A13-40BC-87B9-E1E8013D28A7}">
      <dgm:prSet custT="1"/>
      <dgm:spPr/>
      <dgm:t>
        <a:bodyPr/>
        <a:lstStyle/>
        <a:p>
          <a:r>
            <a:rPr lang="en-US" sz="2800" b="0" i="0" dirty="0">
              <a:latin typeface="Helvetica Light" panose="020B0403020202020204" pitchFamily="34" charset="0"/>
            </a:rPr>
            <a:t>You may wish to consider what the word ‘success’ means first.</a:t>
          </a:r>
        </a:p>
      </dgm:t>
    </dgm:pt>
    <dgm:pt modelId="{91C720DC-DB56-488C-B7AE-74C36EE5D9DF}" type="parTrans" cxnId="{982EABB6-7EB1-4518-BAAC-3325A8FA2B49}">
      <dgm:prSet/>
      <dgm:spPr/>
      <dgm:t>
        <a:bodyPr/>
        <a:lstStyle/>
        <a:p>
          <a:endParaRPr lang="en-US"/>
        </a:p>
      </dgm:t>
    </dgm:pt>
    <dgm:pt modelId="{514B123F-D0D0-4CC3-B4E6-0862B59F3E5F}" type="sibTrans" cxnId="{982EABB6-7EB1-4518-BAAC-3325A8FA2B49}">
      <dgm:prSet/>
      <dgm:spPr/>
      <dgm:t>
        <a:bodyPr/>
        <a:lstStyle/>
        <a:p>
          <a:endParaRPr lang="en-US"/>
        </a:p>
      </dgm:t>
    </dgm:pt>
    <dgm:pt modelId="{E76A0E18-D600-420D-B5AD-6C492EA07C54}">
      <dgm:prSet/>
      <dgm:spPr/>
      <dgm:t>
        <a:bodyPr/>
        <a:lstStyle/>
        <a:p>
          <a:r>
            <a:rPr lang="en-US" b="0" i="0" dirty="0">
              <a:latin typeface="Helvetica Light" panose="020B0403020202020204" pitchFamily="34" charset="0"/>
            </a:rPr>
            <a:t>Create a </a:t>
          </a:r>
          <a:r>
            <a:rPr lang="en-US" b="1" i="0" dirty="0">
              <a:latin typeface="Helvetica Light" panose="020B0403020202020204" pitchFamily="34" charset="0"/>
            </a:rPr>
            <a:t>spider diagram </a:t>
          </a:r>
          <a:r>
            <a:rPr lang="en-US" b="0" i="0" dirty="0">
              <a:latin typeface="Helvetica Light" panose="020B0403020202020204" pitchFamily="34" charset="0"/>
            </a:rPr>
            <a:t>with the key characteristics of a successful student. Do you possess these now? Would you like to possess them at the end of the course? How might these characteristics help you in your own ambitions and future careers?</a:t>
          </a:r>
        </a:p>
      </dgm:t>
    </dgm:pt>
    <dgm:pt modelId="{9134B224-7058-4568-8852-C26307B43486}" type="parTrans" cxnId="{8AA80652-E9AC-4A56-82F2-AA5554DDDAB7}">
      <dgm:prSet/>
      <dgm:spPr/>
      <dgm:t>
        <a:bodyPr/>
        <a:lstStyle/>
        <a:p>
          <a:endParaRPr lang="en-US"/>
        </a:p>
      </dgm:t>
    </dgm:pt>
    <dgm:pt modelId="{F1D2FCB6-8DFC-453B-BBF8-59227C4CC67C}" type="sibTrans" cxnId="{8AA80652-E9AC-4A56-82F2-AA5554DDDAB7}">
      <dgm:prSet/>
      <dgm:spPr/>
      <dgm:t>
        <a:bodyPr/>
        <a:lstStyle/>
        <a:p>
          <a:endParaRPr lang="en-US"/>
        </a:p>
      </dgm:t>
    </dgm:pt>
    <dgm:pt modelId="{1BA7E01E-9F00-472C-B73E-449A329F778C}" type="pres">
      <dgm:prSet presAssocID="{F8426817-D474-4242-853B-A08AD350C055}" presName="root" presStyleCnt="0">
        <dgm:presLayoutVars>
          <dgm:dir/>
          <dgm:resizeHandles val="exact"/>
        </dgm:presLayoutVars>
      </dgm:prSet>
      <dgm:spPr/>
    </dgm:pt>
    <dgm:pt modelId="{26DBE152-387A-4FFC-ABC2-C124D0309559}" type="pres">
      <dgm:prSet presAssocID="{B37B89D6-81EE-44B5-A28B-4855FB61E8A1}" presName="compNode" presStyleCnt="0"/>
      <dgm:spPr/>
    </dgm:pt>
    <dgm:pt modelId="{AD72CA8B-D136-45D2-A5B3-D7EA0D302DA9}" type="pres">
      <dgm:prSet presAssocID="{B37B89D6-81EE-44B5-A28B-4855FB61E8A1}" presName="bgRect" presStyleLbl="bgShp" presStyleIdx="0" presStyleCnt="3" custLinFactNeighborY="2497"/>
      <dgm:spPr>
        <a:solidFill>
          <a:srgbClr val="81D5FD"/>
        </a:solidFill>
      </dgm:spPr>
    </dgm:pt>
    <dgm:pt modelId="{6790E3C0-EFDD-4577-883B-51CF46929D57}" type="pres">
      <dgm:prSet presAssocID="{B37B89D6-81EE-44B5-A28B-4855FB61E8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5AA46D63-63C9-4E71-B40F-A7A3F99E569A}" type="pres">
      <dgm:prSet presAssocID="{B37B89D6-81EE-44B5-A28B-4855FB61E8A1}" presName="spaceRect" presStyleCnt="0"/>
      <dgm:spPr/>
    </dgm:pt>
    <dgm:pt modelId="{D9BA5A11-D9D1-4D11-BD77-65AB91093F9D}" type="pres">
      <dgm:prSet presAssocID="{B37B89D6-81EE-44B5-A28B-4855FB61E8A1}" presName="parTx" presStyleLbl="revTx" presStyleIdx="0" presStyleCnt="3" custScaleY="80731" custLinFactNeighborY="471">
        <dgm:presLayoutVars>
          <dgm:chMax val="0"/>
          <dgm:chPref val="0"/>
        </dgm:presLayoutVars>
      </dgm:prSet>
      <dgm:spPr/>
    </dgm:pt>
    <dgm:pt modelId="{3A431A2A-EC9E-48A6-86A5-74EAE9F88DC7}" type="pres">
      <dgm:prSet presAssocID="{54299421-BDFD-4F12-A956-7737B87C60D7}" presName="sibTrans" presStyleCnt="0"/>
      <dgm:spPr/>
    </dgm:pt>
    <dgm:pt modelId="{83CC4082-BE81-4108-99F8-1FFAF8E1B047}" type="pres">
      <dgm:prSet presAssocID="{8429EB11-4A13-40BC-87B9-E1E8013D28A7}" presName="compNode" presStyleCnt="0"/>
      <dgm:spPr/>
    </dgm:pt>
    <dgm:pt modelId="{FAB64455-E83F-4125-A0E8-51B2842D5B47}" type="pres">
      <dgm:prSet presAssocID="{8429EB11-4A13-40BC-87B9-E1E8013D28A7}" presName="bgRect" presStyleLbl="bgShp" presStyleIdx="1" presStyleCnt="3"/>
      <dgm:spPr>
        <a:solidFill>
          <a:srgbClr val="FBCFF3"/>
        </a:solidFill>
      </dgm:spPr>
    </dgm:pt>
    <dgm:pt modelId="{5B69DCB0-0A41-42AC-B622-B79907586570}" type="pres">
      <dgm:prSet presAssocID="{8429EB11-4A13-40BC-87B9-E1E8013D28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96B2CEAD-0F75-4C8F-A675-E313F1890DF9}" type="pres">
      <dgm:prSet presAssocID="{8429EB11-4A13-40BC-87B9-E1E8013D28A7}" presName="spaceRect" presStyleCnt="0"/>
      <dgm:spPr/>
    </dgm:pt>
    <dgm:pt modelId="{66263ED2-7DA9-472D-B6C5-EAF30135535F}" type="pres">
      <dgm:prSet presAssocID="{8429EB11-4A13-40BC-87B9-E1E8013D28A7}" presName="parTx" presStyleLbl="revTx" presStyleIdx="1" presStyleCnt="3">
        <dgm:presLayoutVars>
          <dgm:chMax val="0"/>
          <dgm:chPref val="0"/>
        </dgm:presLayoutVars>
      </dgm:prSet>
      <dgm:spPr/>
    </dgm:pt>
    <dgm:pt modelId="{81ED7F63-0219-4557-88AC-600ADF3A37D4}" type="pres">
      <dgm:prSet presAssocID="{514B123F-D0D0-4CC3-B4E6-0862B59F3E5F}" presName="sibTrans" presStyleCnt="0"/>
      <dgm:spPr/>
    </dgm:pt>
    <dgm:pt modelId="{0DA019AE-3F54-4CEE-AC75-C84413C1D83D}" type="pres">
      <dgm:prSet presAssocID="{E76A0E18-D600-420D-B5AD-6C492EA07C54}" presName="compNode" presStyleCnt="0"/>
      <dgm:spPr/>
    </dgm:pt>
    <dgm:pt modelId="{1092F2A2-3D42-4CCA-9B1F-51AAC1B0BDFA}" type="pres">
      <dgm:prSet presAssocID="{E76A0E18-D600-420D-B5AD-6C492EA07C54}" presName="bgRect" presStyleLbl="bgShp" presStyleIdx="2" presStyleCnt="3" custLinFactNeighborY="-26512"/>
      <dgm:spPr>
        <a:solidFill>
          <a:srgbClr val="BCCCFA"/>
        </a:solidFill>
      </dgm:spPr>
    </dgm:pt>
    <dgm:pt modelId="{6E2C90AF-2032-431B-A132-A5672EE683DB}" type="pres">
      <dgm:prSet presAssocID="{E76A0E18-D600-420D-B5AD-6C492EA07C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47432D86-E1F1-47BA-B7D1-7043872C6225}" type="pres">
      <dgm:prSet presAssocID="{E76A0E18-D600-420D-B5AD-6C492EA07C54}" presName="spaceRect" presStyleCnt="0"/>
      <dgm:spPr/>
    </dgm:pt>
    <dgm:pt modelId="{3CF41FF8-E1E9-430E-9BFA-42446CCD7DC3}" type="pres">
      <dgm:prSet presAssocID="{E76A0E18-D600-420D-B5AD-6C492EA07C54}" presName="parTx" presStyleLbl="revTx" presStyleIdx="2" presStyleCnt="3" custScaleY="153774" custLinFactNeighborY="-26512">
        <dgm:presLayoutVars>
          <dgm:chMax val="0"/>
          <dgm:chPref val="0"/>
        </dgm:presLayoutVars>
      </dgm:prSet>
      <dgm:spPr/>
    </dgm:pt>
  </dgm:ptLst>
  <dgm:cxnLst>
    <dgm:cxn modelId="{D44B4F05-6A8B-4084-AE8E-F5F721213F8D}" srcId="{F8426817-D474-4242-853B-A08AD350C055}" destId="{B37B89D6-81EE-44B5-A28B-4855FB61E8A1}" srcOrd="0" destOrd="0" parTransId="{EADAC2DF-AD43-4106-8557-1FC019EDDE9B}" sibTransId="{54299421-BDFD-4F12-A956-7737B87C60D7}"/>
    <dgm:cxn modelId="{0719FD12-0A79-4F96-9BDC-60B25FDD6D64}" type="presOf" srcId="{8429EB11-4A13-40BC-87B9-E1E8013D28A7}" destId="{66263ED2-7DA9-472D-B6C5-EAF30135535F}" srcOrd="0" destOrd="0" presId="urn:microsoft.com/office/officeart/2018/2/layout/IconVerticalSolidList"/>
    <dgm:cxn modelId="{33D3F530-F08B-41E1-A159-E1CC46BA2C1F}" type="presOf" srcId="{F8426817-D474-4242-853B-A08AD350C055}" destId="{1BA7E01E-9F00-472C-B73E-449A329F778C}" srcOrd="0" destOrd="0" presId="urn:microsoft.com/office/officeart/2018/2/layout/IconVerticalSolidList"/>
    <dgm:cxn modelId="{8AA80652-E9AC-4A56-82F2-AA5554DDDAB7}" srcId="{F8426817-D474-4242-853B-A08AD350C055}" destId="{E76A0E18-D600-420D-B5AD-6C492EA07C54}" srcOrd="2" destOrd="0" parTransId="{9134B224-7058-4568-8852-C26307B43486}" sibTransId="{F1D2FCB6-8DFC-453B-BBF8-59227C4CC67C}"/>
    <dgm:cxn modelId="{D7C72459-090E-4244-8122-D6DDF4EC1EEB}" type="presOf" srcId="{E76A0E18-D600-420D-B5AD-6C492EA07C54}" destId="{3CF41FF8-E1E9-430E-9BFA-42446CCD7DC3}" srcOrd="0" destOrd="0" presId="urn:microsoft.com/office/officeart/2018/2/layout/IconVerticalSolidList"/>
    <dgm:cxn modelId="{982EABB6-7EB1-4518-BAAC-3325A8FA2B49}" srcId="{F8426817-D474-4242-853B-A08AD350C055}" destId="{8429EB11-4A13-40BC-87B9-E1E8013D28A7}" srcOrd="1" destOrd="0" parTransId="{91C720DC-DB56-488C-B7AE-74C36EE5D9DF}" sibTransId="{514B123F-D0D0-4CC3-B4E6-0862B59F3E5F}"/>
    <dgm:cxn modelId="{1E1A92DF-EEC1-4085-8915-4697CE8AAED5}" type="presOf" srcId="{B37B89D6-81EE-44B5-A28B-4855FB61E8A1}" destId="{D9BA5A11-D9D1-4D11-BD77-65AB91093F9D}" srcOrd="0" destOrd="0" presId="urn:microsoft.com/office/officeart/2018/2/layout/IconVerticalSolidList"/>
    <dgm:cxn modelId="{E71970C6-ED62-4108-B373-21E98DCF990A}" type="presParOf" srcId="{1BA7E01E-9F00-472C-B73E-449A329F778C}" destId="{26DBE152-387A-4FFC-ABC2-C124D0309559}" srcOrd="0" destOrd="0" presId="urn:microsoft.com/office/officeart/2018/2/layout/IconVerticalSolidList"/>
    <dgm:cxn modelId="{909409DF-C8B2-473B-BC5E-323C1B85C7C9}" type="presParOf" srcId="{26DBE152-387A-4FFC-ABC2-C124D0309559}" destId="{AD72CA8B-D136-45D2-A5B3-D7EA0D302DA9}" srcOrd="0" destOrd="0" presId="urn:microsoft.com/office/officeart/2018/2/layout/IconVerticalSolidList"/>
    <dgm:cxn modelId="{6C4063F1-8147-43C3-AD41-99C6D8BB66AD}" type="presParOf" srcId="{26DBE152-387A-4FFC-ABC2-C124D0309559}" destId="{6790E3C0-EFDD-4577-883B-51CF46929D57}" srcOrd="1" destOrd="0" presId="urn:microsoft.com/office/officeart/2018/2/layout/IconVerticalSolidList"/>
    <dgm:cxn modelId="{080B3BBE-4218-4CAF-9333-FA57598F8939}" type="presParOf" srcId="{26DBE152-387A-4FFC-ABC2-C124D0309559}" destId="{5AA46D63-63C9-4E71-B40F-A7A3F99E569A}" srcOrd="2" destOrd="0" presId="urn:microsoft.com/office/officeart/2018/2/layout/IconVerticalSolidList"/>
    <dgm:cxn modelId="{EE94F3EA-0125-44DD-943F-EF840B014AEB}" type="presParOf" srcId="{26DBE152-387A-4FFC-ABC2-C124D0309559}" destId="{D9BA5A11-D9D1-4D11-BD77-65AB91093F9D}" srcOrd="3" destOrd="0" presId="urn:microsoft.com/office/officeart/2018/2/layout/IconVerticalSolidList"/>
    <dgm:cxn modelId="{6484F3DB-503A-4EEF-81E1-74063592218C}" type="presParOf" srcId="{1BA7E01E-9F00-472C-B73E-449A329F778C}" destId="{3A431A2A-EC9E-48A6-86A5-74EAE9F88DC7}" srcOrd="1" destOrd="0" presId="urn:microsoft.com/office/officeart/2018/2/layout/IconVerticalSolidList"/>
    <dgm:cxn modelId="{216A8065-1A1A-4497-B997-2B5D70191A5B}" type="presParOf" srcId="{1BA7E01E-9F00-472C-B73E-449A329F778C}" destId="{83CC4082-BE81-4108-99F8-1FFAF8E1B047}" srcOrd="2" destOrd="0" presId="urn:microsoft.com/office/officeart/2018/2/layout/IconVerticalSolidList"/>
    <dgm:cxn modelId="{C385A5F4-13EF-4A7D-8734-9A6ECF7BA55E}" type="presParOf" srcId="{83CC4082-BE81-4108-99F8-1FFAF8E1B047}" destId="{FAB64455-E83F-4125-A0E8-51B2842D5B47}" srcOrd="0" destOrd="0" presId="urn:microsoft.com/office/officeart/2018/2/layout/IconVerticalSolidList"/>
    <dgm:cxn modelId="{F31AA7D0-6D02-4ECE-A565-0BDCBAC95C41}" type="presParOf" srcId="{83CC4082-BE81-4108-99F8-1FFAF8E1B047}" destId="{5B69DCB0-0A41-42AC-B622-B79907586570}" srcOrd="1" destOrd="0" presId="urn:microsoft.com/office/officeart/2018/2/layout/IconVerticalSolidList"/>
    <dgm:cxn modelId="{68F61C30-76E8-4188-9A1F-3DD115ACB916}" type="presParOf" srcId="{83CC4082-BE81-4108-99F8-1FFAF8E1B047}" destId="{96B2CEAD-0F75-4C8F-A675-E313F1890DF9}" srcOrd="2" destOrd="0" presId="urn:microsoft.com/office/officeart/2018/2/layout/IconVerticalSolidList"/>
    <dgm:cxn modelId="{54E5D6AD-274C-43D4-87C0-A7C4E7FA6CCE}" type="presParOf" srcId="{83CC4082-BE81-4108-99F8-1FFAF8E1B047}" destId="{66263ED2-7DA9-472D-B6C5-EAF30135535F}" srcOrd="3" destOrd="0" presId="urn:microsoft.com/office/officeart/2018/2/layout/IconVerticalSolidList"/>
    <dgm:cxn modelId="{EE634795-7C50-42D0-95C9-F620C6FB151A}" type="presParOf" srcId="{1BA7E01E-9F00-472C-B73E-449A329F778C}" destId="{81ED7F63-0219-4557-88AC-600ADF3A37D4}" srcOrd="3" destOrd="0" presId="urn:microsoft.com/office/officeart/2018/2/layout/IconVerticalSolidList"/>
    <dgm:cxn modelId="{723C57D5-C192-4330-A1E5-3F7CE6D58ABE}" type="presParOf" srcId="{1BA7E01E-9F00-472C-B73E-449A329F778C}" destId="{0DA019AE-3F54-4CEE-AC75-C84413C1D83D}" srcOrd="4" destOrd="0" presId="urn:microsoft.com/office/officeart/2018/2/layout/IconVerticalSolidList"/>
    <dgm:cxn modelId="{AB865702-2737-419F-8F6F-D3170F61E06D}" type="presParOf" srcId="{0DA019AE-3F54-4CEE-AC75-C84413C1D83D}" destId="{1092F2A2-3D42-4CCA-9B1F-51AAC1B0BDFA}" srcOrd="0" destOrd="0" presId="urn:microsoft.com/office/officeart/2018/2/layout/IconVerticalSolidList"/>
    <dgm:cxn modelId="{26D52D7F-F14E-4695-8CDF-8645F0B55B6F}" type="presParOf" srcId="{0DA019AE-3F54-4CEE-AC75-C84413C1D83D}" destId="{6E2C90AF-2032-431B-A132-A5672EE683DB}" srcOrd="1" destOrd="0" presId="urn:microsoft.com/office/officeart/2018/2/layout/IconVerticalSolidList"/>
    <dgm:cxn modelId="{8E74FF8A-77C0-42A4-814D-4D6702FD3A29}" type="presParOf" srcId="{0DA019AE-3F54-4CEE-AC75-C84413C1D83D}" destId="{47432D86-E1F1-47BA-B7D1-7043872C6225}" srcOrd="2" destOrd="0" presId="urn:microsoft.com/office/officeart/2018/2/layout/IconVerticalSolidList"/>
    <dgm:cxn modelId="{5DE4E238-B0C5-47C3-A0BA-C77753A22D61}" type="presParOf" srcId="{0DA019AE-3F54-4CEE-AC75-C84413C1D83D}" destId="{3CF41FF8-E1E9-430E-9BFA-42446CCD7D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532F7-0AD6-4B16-8ADA-55E08A7569BB}">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6C3D50-38E3-4D7D-9860-19981E59FF86}">
      <dsp:nvSpPr>
        <dsp:cNvPr id="0" name=""/>
        <dsp:cNvSpPr/>
      </dsp:nvSpPr>
      <dsp:spPr>
        <a:xfrm>
          <a:off x="296259" y="224956"/>
          <a:ext cx="538654" cy="53865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8FEB93-07C1-4001-ACF3-E0E0549C317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Helvetica Light" panose="020B0403020202020204" pitchFamily="34" charset="0"/>
            </a:rPr>
            <a:t>GCSE Business builds your </a:t>
          </a:r>
          <a:r>
            <a:rPr lang="en-US" sz="1800" b="1" i="0" u="none" kern="1200" dirty="0">
              <a:latin typeface="Helvetica Light" panose="020B0403020202020204" pitchFamily="34" charset="0"/>
            </a:rPr>
            <a:t>skills of analysis, research, making judgements, presentation, teamwork and delegation</a:t>
          </a:r>
          <a:r>
            <a:rPr lang="en-US" sz="1800" b="0" i="0" u="none" kern="1200" dirty="0">
              <a:latin typeface="Helvetica Light" panose="020B0403020202020204" pitchFamily="34" charset="0"/>
            </a:rPr>
            <a:t>. It is a subject with fully transferable skills!</a:t>
          </a:r>
        </a:p>
      </dsp:txBody>
      <dsp:txXfrm>
        <a:off x="1131174" y="4597"/>
        <a:ext cx="5382429" cy="979371"/>
      </dsp:txXfrm>
    </dsp:sp>
    <dsp:sp modelId="{F51B3860-F0C7-4C60-98B3-AA21BDEEB40A}">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E653CF-5568-435D-9016-6C1645F11316}">
      <dsp:nvSpPr>
        <dsp:cNvPr id="0" name=""/>
        <dsp:cNvSpPr/>
      </dsp:nvSpPr>
      <dsp:spPr>
        <a:xfrm>
          <a:off x="296259" y="1449171"/>
          <a:ext cx="538654" cy="53865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CA66416-DD51-46B2-8F6B-D9A82A13CB22}">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elvetica Light" panose="020B0403020202020204" pitchFamily="34" charset="0"/>
            </a:rPr>
            <a:t>The world around you is constantly changing. GCSE Business helps you understand why this is and how it can affect you, businesses and the country</a:t>
          </a:r>
        </a:p>
      </dsp:txBody>
      <dsp:txXfrm>
        <a:off x="1131174" y="1228812"/>
        <a:ext cx="5382429" cy="979371"/>
      </dsp:txXfrm>
    </dsp:sp>
    <dsp:sp modelId="{77740FF2-C036-4C85-9312-67DAFFBB80CF}">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6313D42-157C-42CB-8159-3F064B5C786D}">
      <dsp:nvSpPr>
        <dsp:cNvPr id="0" name=""/>
        <dsp:cNvSpPr/>
      </dsp:nvSpPr>
      <dsp:spPr>
        <a:xfrm>
          <a:off x="296259" y="2673385"/>
          <a:ext cx="538654" cy="538654"/>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FC1A035-1124-4682-BF4F-479EE32EEA3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elvetica Light" panose="020B0403020202020204" pitchFamily="34" charset="0"/>
            </a:rPr>
            <a:t>Business is a subject you as a student can relate to: the moment you take an Insta, post on YouTube, download an app or play Fortnite….</a:t>
          </a:r>
          <a:r>
            <a:rPr lang="en-US" sz="1800" b="1" i="0" kern="1200" dirty="0">
              <a:latin typeface="Helvetica Light" panose="020B0403020202020204" pitchFamily="34" charset="0"/>
            </a:rPr>
            <a:t>it’s all business.</a:t>
          </a:r>
        </a:p>
      </dsp:txBody>
      <dsp:txXfrm>
        <a:off x="1131174" y="2453027"/>
        <a:ext cx="5382429" cy="979371"/>
      </dsp:txXfrm>
    </dsp:sp>
    <dsp:sp modelId="{73BA77BC-E92D-41D4-B7DE-25EF90401070}">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70F28C5-4C2B-479B-AE40-CE814D164B3C}">
      <dsp:nvSpPr>
        <dsp:cNvPr id="0" name=""/>
        <dsp:cNvSpPr/>
      </dsp:nvSpPr>
      <dsp:spPr>
        <a:xfrm>
          <a:off x="296259" y="3897600"/>
          <a:ext cx="538654" cy="538654"/>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7AB8E6-BF1D-4D92-9F3F-AB3EF9DA51C9}">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elvetica Light" panose="020B0403020202020204" pitchFamily="34" charset="0"/>
            </a:rPr>
            <a:t>Have you ever wondered what an </a:t>
          </a:r>
          <a:r>
            <a:rPr lang="en-US" sz="1800" b="1" i="0" kern="1200" dirty="0">
              <a:latin typeface="Helvetica Light" panose="020B0403020202020204" pitchFamily="34" charset="0"/>
            </a:rPr>
            <a:t>entrepreneur</a:t>
          </a:r>
          <a:r>
            <a:rPr lang="en-US" sz="1800" b="0" i="0" kern="1200" dirty="0">
              <a:latin typeface="Helvetica Light" panose="020B0403020202020204" pitchFamily="34" charset="0"/>
            </a:rPr>
            <a:t> is or does? Are you an entrepreneur? GCSE Business will help you unpick this.</a:t>
          </a:r>
        </a:p>
      </dsp:txBody>
      <dsp:txXfrm>
        <a:off x="1131174" y="3677241"/>
        <a:ext cx="5382429" cy="979371"/>
      </dsp:txXfrm>
    </dsp:sp>
    <dsp:sp modelId="{782FB13B-9515-4839-9AE5-5CE02698D267}">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A0A606-3150-4AB0-9308-450FEE6F166E}">
      <dsp:nvSpPr>
        <dsp:cNvPr id="0" name=""/>
        <dsp:cNvSpPr/>
      </dsp:nvSpPr>
      <dsp:spPr>
        <a:xfrm>
          <a:off x="296259" y="5121814"/>
          <a:ext cx="538654" cy="538654"/>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E70BF5C-C7F8-4C92-8594-A030F124B890}">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elvetica Light" panose="020B0403020202020204" pitchFamily="34" charset="0"/>
            </a:rPr>
            <a:t>Studying business helps you </a:t>
          </a:r>
          <a:r>
            <a:rPr lang="en-US" sz="1800" b="1" i="0" kern="1200" dirty="0">
              <a:latin typeface="Helvetica Light" panose="020B0403020202020204" pitchFamily="34" charset="0"/>
            </a:rPr>
            <a:t>understand the wider world around you </a:t>
          </a:r>
          <a:r>
            <a:rPr lang="en-US" sz="1800" b="0" i="0" kern="1200" dirty="0">
              <a:latin typeface="Helvetica Light" panose="020B0403020202020204" pitchFamily="34" charset="0"/>
            </a:rPr>
            <a:t>- as a student you can take these skills and knowledge anywhere in the world.</a:t>
          </a:r>
        </a:p>
      </dsp:txBody>
      <dsp:txXfrm>
        <a:off x="1131174" y="4901456"/>
        <a:ext cx="5382429"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8976D-66BE-C64A-8C45-45CFEC0FF333}">
      <dsp:nvSpPr>
        <dsp:cNvPr id="0" name=""/>
        <dsp:cNvSpPr/>
      </dsp:nvSpPr>
      <dsp:spPr>
        <a:xfrm>
          <a:off x="3123" y="225200"/>
          <a:ext cx="2477758" cy="1486655"/>
        </a:xfrm>
        <a:prstGeom prst="rect">
          <a:avLst/>
        </a:prstGeom>
        <a:solidFill>
          <a:srgbClr val="81D5F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Food and drinks sellers</a:t>
          </a:r>
        </a:p>
      </dsp:txBody>
      <dsp:txXfrm>
        <a:off x="3123" y="225200"/>
        <a:ext cx="2477758" cy="1486655"/>
      </dsp:txXfrm>
    </dsp:sp>
    <dsp:sp modelId="{0E211240-4654-F646-833B-CAB77E91AC02}">
      <dsp:nvSpPr>
        <dsp:cNvPr id="0" name=""/>
        <dsp:cNvSpPr/>
      </dsp:nvSpPr>
      <dsp:spPr>
        <a:xfrm>
          <a:off x="2728657" y="225200"/>
          <a:ext cx="2477758" cy="1486655"/>
        </a:xfrm>
        <a:prstGeom prst="rect">
          <a:avLst/>
        </a:prstGeom>
        <a:solidFill>
          <a:srgbClr val="FBCFF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Merch’</a:t>
          </a:r>
        </a:p>
      </dsp:txBody>
      <dsp:txXfrm>
        <a:off x="2728657" y="225200"/>
        <a:ext cx="2477758" cy="1486655"/>
      </dsp:txXfrm>
    </dsp:sp>
    <dsp:sp modelId="{4B230F46-6DCB-6C4A-83E4-FDCB878BCC9D}">
      <dsp:nvSpPr>
        <dsp:cNvPr id="0" name=""/>
        <dsp:cNvSpPr/>
      </dsp:nvSpPr>
      <dsp:spPr>
        <a:xfrm>
          <a:off x="5454191" y="225200"/>
          <a:ext cx="2477758" cy="1486655"/>
        </a:xfrm>
        <a:prstGeom prst="rect">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Buying tickets online</a:t>
          </a:r>
        </a:p>
      </dsp:txBody>
      <dsp:txXfrm>
        <a:off x="5454191" y="225200"/>
        <a:ext cx="2477758" cy="1486655"/>
      </dsp:txXfrm>
    </dsp:sp>
    <dsp:sp modelId="{060CBD3C-FCB2-F84B-8349-E18D360432D1}">
      <dsp:nvSpPr>
        <dsp:cNvPr id="0" name=""/>
        <dsp:cNvSpPr/>
      </dsp:nvSpPr>
      <dsp:spPr>
        <a:xfrm>
          <a:off x="8179726" y="225200"/>
          <a:ext cx="2477758" cy="1486655"/>
        </a:xfrm>
        <a:prstGeom prst="rect">
          <a:avLst/>
        </a:prstGeom>
        <a:solidFill>
          <a:srgbClr val="BCCCF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Advertising the festival</a:t>
          </a:r>
        </a:p>
      </dsp:txBody>
      <dsp:txXfrm>
        <a:off x="8179726" y="225200"/>
        <a:ext cx="2477758" cy="1486655"/>
      </dsp:txXfrm>
    </dsp:sp>
    <dsp:sp modelId="{1445A675-0876-7649-B3D4-B0705639C090}">
      <dsp:nvSpPr>
        <dsp:cNvPr id="0" name=""/>
        <dsp:cNvSpPr/>
      </dsp:nvSpPr>
      <dsp:spPr>
        <a:xfrm>
          <a:off x="3123" y="1959631"/>
          <a:ext cx="2477758" cy="1486655"/>
        </a:xfrm>
        <a:prstGeom prst="rect">
          <a:avLst/>
        </a:prstGeom>
        <a:solidFill>
          <a:srgbClr val="BCCCF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Management of the stars</a:t>
          </a:r>
        </a:p>
      </dsp:txBody>
      <dsp:txXfrm>
        <a:off x="3123" y="1959631"/>
        <a:ext cx="2477758" cy="1486655"/>
      </dsp:txXfrm>
    </dsp:sp>
    <dsp:sp modelId="{2E3B93EA-8A0E-7B4A-90C1-3BD06D5D10FE}">
      <dsp:nvSpPr>
        <dsp:cNvPr id="0" name=""/>
        <dsp:cNvSpPr/>
      </dsp:nvSpPr>
      <dsp:spPr>
        <a:xfrm>
          <a:off x="2728657" y="1959631"/>
          <a:ext cx="2477758" cy="1486655"/>
        </a:xfrm>
        <a:prstGeom prst="rect">
          <a:avLst/>
        </a:prstGeom>
        <a:solidFill>
          <a:srgbClr val="81D5F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Management of the staff</a:t>
          </a:r>
        </a:p>
      </dsp:txBody>
      <dsp:txXfrm>
        <a:off x="2728657" y="1959631"/>
        <a:ext cx="2477758" cy="1486655"/>
      </dsp:txXfrm>
    </dsp:sp>
    <dsp:sp modelId="{D9D340B7-FF3F-594D-9D06-22BBCA5783B2}">
      <dsp:nvSpPr>
        <dsp:cNvPr id="0" name=""/>
        <dsp:cNvSpPr/>
      </dsp:nvSpPr>
      <dsp:spPr>
        <a:xfrm>
          <a:off x="5454191" y="1959631"/>
          <a:ext cx="2477758" cy="1486655"/>
        </a:xfrm>
        <a:prstGeom prst="rect">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Logistics of booking toilets!</a:t>
          </a:r>
        </a:p>
      </dsp:txBody>
      <dsp:txXfrm>
        <a:off x="5454191" y="1959631"/>
        <a:ext cx="2477758" cy="1486655"/>
      </dsp:txXfrm>
    </dsp:sp>
    <dsp:sp modelId="{2AA8A3D6-1A7D-EF46-9F2B-134AECF1A33F}">
      <dsp:nvSpPr>
        <dsp:cNvPr id="0" name=""/>
        <dsp:cNvSpPr/>
      </dsp:nvSpPr>
      <dsp:spPr>
        <a:xfrm>
          <a:off x="8179726" y="1959631"/>
          <a:ext cx="2477758" cy="1486655"/>
        </a:xfrm>
        <a:prstGeom prst="rect">
          <a:avLst/>
        </a:prstGeom>
        <a:solidFill>
          <a:srgbClr val="FBCFF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Mobile phone recording the festival</a:t>
          </a:r>
        </a:p>
      </dsp:txBody>
      <dsp:txXfrm>
        <a:off x="8179726" y="1959631"/>
        <a:ext cx="2477758" cy="1486655"/>
      </dsp:txXfrm>
    </dsp:sp>
    <dsp:sp modelId="{C1D409BF-EB66-B74F-B3CC-A6E346D9A7A6}">
      <dsp:nvSpPr>
        <dsp:cNvPr id="0" name=""/>
        <dsp:cNvSpPr/>
      </dsp:nvSpPr>
      <dsp:spPr>
        <a:xfrm>
          <a:off x="1056492" y="3694062"/>
          <a:ext cx="2477758" cy="1486655"/>
        </a:xfrm>
        <a:prstGeom prst="rect">
          <a:avLst/>
        </a:prstGeom>
        <a:solidFill>
          <a:srgbClr val="BCCCF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Posting your stories on Insta</a:t>
          </a:r>
        </a:p>
      </dsp:txBody>
      <dsp:txXfrm>
        <a:off x="1056492" y="3694062"/>
        <a:ext cx="2477758" cy="1486655"/>
      </dsp:txXfrm>
    </dsp:sp>
    <dsp:sp modelId="{7F7D9E0F-48A8-CE40-A22B-DB92E0FFA5A5}">
      <dsp:nvSpPr>
        <dsp:cNvPr id="0" name=""/>
        <dsp:cNvSpPr/>
      </dsp:nvSpPr>
      <dsp:spPr>
        <a:xfrm>
          <a:off x="3782027" y="3694062"/>
          <a:ext cx="2477758" cy="1486655"/>
        </a:xfrm>
        <a:prstGeom prst="rect">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Texting your parents for more money!</a:t>
          </a:r>
        </a:p>
      </dsp:txBody>
      <dsp:txXfrm>
        <a:off x="3782027" y="3694062"/>
        <a:ext cx="2477758" cy="1486655"/>
      </dsp:txXfrm>
    </dsp:sp>
    <dsp:sp modelId="{7567B246-00AC-2F44-B65A-EDD658EB5D72}">
      <dsp:nvSpPr>
        <dsp:cNvPr id="0" name=""/>
        <dsp:cNvSpPr/>
      </dsp:nvSpPr>
      <dsp:spPr>
        <a:xfrm>
          <a:off x="6535535" y="3691059"/>
          <a:ext cx="3096553" cy="1486655"/>
        </a:xfrm>
        <a:prstGeom prst="rect">
          <a:avLst/>
        </a:prstGeom>
        <a:solidFill>
          <a:srgbClr val="81D5F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Helvetica Light" panose="020B0403020202020204" pitchFamily="34" charset="0"/>
            </a:rPr>
            <a:t>Train/plane/car to get you home</a:t>
          </a:r>
        </a:p>
      </dsp:txBody>
      <dsp:txXfrm>
        <a:off x="6535535" y="3691059"/>
        <a:ext cx="3096553" cy="1486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2CA8B-D136-45D2-A5B3-D7EA0D302DA9}">
      <dsp:nvSpPr>
        <dsp:cNvPr id="0" name=""/>
        <dsp:cNvSpPr/>
      </dsp:nvSpPr>
      <dsp:spPr>
        <a:xfrm>
          <a:off x="0" y="354621"/>
          <a:ext cx="10515600" cy="1133976"/>
        </a:xfrm>
        <a:prstGeom prst="roundRect">
          <a:avLst>
            <a:gd name="adj" fmla="val 10000"/>
          </a:avLst>
        </a:prstGeom>
        <a:solidFill>
          <a:srgbClr val="81D5FD"/>
        </a:solidFill>
        <a:ln>
          <a:noFill/>
        </a:ln>
        <a:effectLst/>
      </dsp:spPr>
      <dsp:style>
        <a:lnRef idx="0">
          <a:scrgbClr r="0" g="0" b="0"/>
        </a:lnRef>
        <a:fillRef idx="1">
          <a:scrgbClr r="0" g="0" b="0"/>
        </a:fillRef>
        <a:effectRef idx="2">
          <a:scrgbClr r="0" g="0" b="0"/>
        </a:effectRef>
        <a:fontRef idx="minor"/>
      </dsp:style>
    </dsp:sp>
    <dsp:sp modelId="{6790E3C0-EFDD-4577-883B-51CF46929D57}">
      <dsp:nvSpPr>
        <dsp:cNvPr id="0" name=""/>
        <dsp:cNvSpPr/>
      </dsp:nvSpPr>
      <dsp:spPr>
        <a:xfrm>
          <a:off x="343027" y="581451"/>
          <a:ext cx="623687" cy="6236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9BA5A11-D9D1-4D11-BD77-65AB91093F9D}">
      <dsp:nvSpPr>
        <dsp:cNvPr id="0" name=""/>
        <dsp:cNvSpPr/>
      </dsp:nvSpPr>
      <dsp:spPr>
        <a:xfrm>
          <a:off x="1309742" y="408483"/>
          <a:ext cx="9164948" cy="656498"/>
        </a:xfrm>
        <a:prstGeom prst="rect">
          <a:avLst/>
        </a:prstGeom>
        <a:solidFill>
          <a:srgbClr val="81D5FD"/>
        </a:solidFill>
        <a:ln>
          <a:noFill/>
        </a:ln>
        <a:effectLst/>
      </dsp:spPr>
      <dsp:style>
        <a:lnRef idx="0">
          <a:scrgbClr r="0" g="0" b="0"/>
        </a:lnRef>
        <a:fillRef idx="0">
          <a:scrgbClr r="0" g="0" b="0"/>
        </a:fillRef>
        <a:effectRef idx="0">
          <a:scrgbClr r="0" g="0" b="0"/>
        </a:effectRef>
        <a:fontRef idx="minor"/>
      </dsp:style>
      <dsp:txBody>
        <a:bodyPr spcFirstLastPara="0" vert="horz" wrap="square" lIns="86063" tIns="86063" rIns="86063" bIns="86063"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elvetica Light" panose="020B0403020202020204" pitchFamily="34" charset="0"/>
            </a:rPr>
            <a:t>Within your teams consider the characteristics of what makes a successful Business GCSE Student.</a:t>
          </a:r>
        </a:p>
      </dsp:txBody>
      <dsp:txXfrm>
        <a:off x="1309742" y="408483"/>
        <a:ext cx="9164948" cy="656498"/>
      </dsp:txXfrm>
    </dsp:sp>
    <dsp:sp modelId="{FAB64455-E83F-4125-A0E8-51B2842D5B47}">
      <dsp:nvSpPr>
        <dsp:cNvPr id="0" name=""/>
        <dsp:cNvSpPr/>
      </dsp:nvSpPr>
      <dsp:spPr>
        <a:xfrm>
          <a:off x="0" y="1761772"/>
          <a:ext cx="10515600" cy="1133976"/>
        </a:xfrm>
        <a:prstGeom prst="roundRect">
          <a:avLst>
            <a:gd name="adj" fmla="val 10000"/>
          </a:avLst>
        </a:prstGeom>
        <a:solidFill>
          <a:srgbClr val="FBCFF3"/>
        </a:solidFill>
        <a:ln>
          <a:noFill/>
        </a:ln>
        <a:effectLst/>
      </dsp:spPr>
      <dsp:style>
        <a:lnRef idx="0">
          <a:scrgbClr r="0" g="0" b="0"/>
        </a:lnRef>
        <a:fillRef idx="1">
          <a:scrgbClr r="0" g="0" b="0"/>
        </a:fillRef>
        <a:effectRef idx="2">
          <a:scrgbClr r="0" g="0" b="0"/>
        </a:effectRef>
        <a:fontRef idx="minor"/>
      </dsp:style>
    </dsp:sp>
    <dsp:sp modelId="{5B69DCB0-0A41-42AC-B622-B79907586570}">
      <dsp:nvSpPr>
        <dsp:cNvPr id="0" name=""/>
        <dsp:cNvSpPr/>
      </dsp:nvSpPr>
      <dsp:spPr>
        <a:xfrm>
          <a:off x="343027" y="2016916"/>
          <a:ext cx="623687" cy="6236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6263ED2-7DA9-472D-B6C5-EAF30135535F}">
      <dsp:nvSpPr>
        <dsp:cNvPr id="0" name=""/>
        <dsp:cNvSpPr/>
      </dsp:nvSpPr>
      <dsp:spPr>
        <a:xfrm>
          <a:off x="1309742" y="1761772"/>
          <a:ext cx="9164948" cy="81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63" tIns="86063" rIns="86063" bIns="86063"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elvetica Light" panose="020B0403020202020204" pitchFamily="34" charset="0"/>
            </a:rPr>
            <a:t>You may wish to consider what the word ‘success’ means first.</a:t>
          </a:r>
        </a:p>
      </dsp:txBody>
      <dsp:txXfrm>
        <a:off x="1309742" y="1761772"/>
        <a:ext cx="9164948" cy="813192"/>
      </dsp:txXfrm>
    </dsp:sp>
    <dsp:sp modelId="{1092F2A2-3D42-4CCA-9B1F-51AAC1B0BDFA}">
      <dsp:nvSpPr>
        <dsp:cNvPr id="0" name=""/>
        <dsp:cNvSpPr/>
      </dsp:nvSpPr>
      <dsp:spPr>
        <a:xfrm>
          <a:off x="0" y="3115241"/>
          <a:ext cx="10515600" cy="1133976"/>
        </a:xfrm>
        <a:prstGeom prst="roundRect">
          <a:avLst>
            <a:gd name="adj" fmla="val 10000"/>
          </a:avLst>
        </a:prstGeom>
        <a:solidFill>
          <a:srgbClr val="BCCCFA"/>
        </a:solidFill>
        <a:ln>
          <a:noFill/>
        </a:ln>
        <a:effectLst/>
      </dsp:spPr>
      <dsp:style>
        <a:lnRef idx="0">
          <a:scrgbClr r="0" g="0" b="0"/>
        </a:lnRef>
        <a:fillRef idx="1">
          <a:scrgbClr r="0" g="0" b="0"/>
        </a:fillRef>
        <a:effectRef idx="2">
          <a:scrgbClr r="0" g="0" b="0"/>
        </a:effectRef>
        <a:fontRef idx="minor"/>
      </dsp:style>
    </dsp:sp>
    <dsp:sp modelId="{6E2C90AF-2032-431B-A132-A5672EE683DB}">
      <dsp:nvSpPr>
        <dsp:cNvPr id="0" name=""/>
        <dsp:cNvSpPr/>
      </dsp:nvSpPr>
      <dsp:spPr>
        <a:xfrm>
          <a:off x="343027" y="3671025"/>
          <a:ext cx="623687" cy="6236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CF41FF8-E1E9-430E-9BFA-42446CCD7DC3}">
      <dsp:nvSpPr>
        <dsp:cNvPr id="0" name=""/>
        <dsp:cNvSpPr/>
      </dsp:nvSpPr>
      <dsp:spPr>
        <a:xfrm>
          <a:off x="1309742" y="2981644"/>
          <a:ext cx="9164948" cy="1250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63" tIns="86063" rIns="86063" bIns="86063" numCol="1" spcCol="1270" anchor="ctr" anchorCtr="0">
          <a:noAutofit/>
        </a:bodyPr>
        <a:lstStyle/>
        <a:p>
          <a:pPr marL="0" lvl="0" indent="0" algn="l" defTabSz="844550">
            <a:lnSpc>
              <a:spcPct val="90000"/>
            </a:lnSpc>
            <a:spcBef>
              <a:spcPct val="0"/>
            </a:spcBef>
            <a:spcAft>
              <a:spcPct val="35000"/>
            </a:spcAft>
            <a:buNone/>
          </a:pPr>
          <a:r>
            <a:rPr lang="en-US" sz="1900" b="0" i="0" kern="1200" dirty="0">
              <a:latin typeface="Helvetica Light" panose="020B0403020202020204" pitchFamily="34" charset="0"/>
            </a:rPr>
            <a:t>Create a </a:t>
          </a:r>
          <a:r>
            <a:rPr lang="en-US" sz="1900" b="1" i="0" kern="1200" dirty="0">
              <a:latin typeface="Helvetica Light" panose="020B0403020202020204" pitchFamily="34" charset="0"/>
            </a:rPr>
            <a:t>spider diagram </a:t>
          </a:r>
          <a:r>
            <a:rPr lang="en-US" sz="1900" b="0" i="0" kern="1200" dirty="0">
              <a:latin typeface="Helvetica Light" panose="020B0403020202020204" pitchFamily="34" charset="0"/>
            </a:rPr>
            <a:t>with the key characteristics of a successful student. Do you possess these now? Would you like to possess them at the end of the course? How might these characteristics help you in your own ambitions and future careers?</a:t>
          </a:r>
        </a:p>
      </dsp:txBody>
      <dsp:txXfrm>
        <a:off x="1309742" y="2981644"/>
        <a:ext cx="9164948" cy="12504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05CBB-A2AF-9941-B2D9-D349A3424E92}"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C1A74-0634-7642-A91A-E7AA157A0028}" type="slidenum">
              <a:rPr lang="en-US" smtClean="0"/>
              <a:t>‹#›</a:t>
            </a:fld>
            <a:endParaRPr lang="en-US"/>
          </a:p>
        </p:txBody>
      </p:sp>
    </p:spTree>
    <p:extLst>
      <p:ext uri="{BB962C8B-B14F-4D97-AF65-F5344CB8AC3E}">
        <p14:creationId xmlns:p14="http://schemas.microsoft.com/office/powerpoint/2010/main" val="2793309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OqXcTA1buv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https://www.youtube.com/watch?v=OqXcTA1buvk</a:t>
            </a:r>
            <a:r>
              <a:rPr lang="en-US" dirty="0"/>
              <a:t> </a:t>
            </a:r>
          </a:p>
          <a:p>
            <a:r>
              <a:rPr lang="en-US" dirty="0"/>
              <a:t>Click the image for the video. We recommend that you embed to avoid ads and pop ups – we cannot do this due to our copyright restrictions. </a:t>
            </a:r>
          </a:p>
        </p:txBody>
      </p:sp>
      <p:sp>
        <p:nvSpPr>
          <p:cNvPr id="4" name="Slide Number Placeholder 3"/>
          <p:cNvSpPr>
            <a:spLocks noGrp="1"/>
          </p:cNvSpPr>
          <p:nvPr>
            <p:ph type="sldNum" sz="quarter" idx="5"/>
          </p:nvPr>
        </p:nvSpPr>
        <p:spPr/>
        <p:txBody>
          <a:bodyPr/>
          <a:lstStyle/>
          <a:p>
            <a:fld id="{861C1A74-0634-7642-A91A-E7AA157A0028}" type="slidenum">
              <a:rPr lang="en-US" smtClean="0"/>
              <a:t>20</a:t>
            </a:fld>
            <a:endParaRPr lang="en-US"/>
          </a:p>
        </p:txBody>
      </p:sp>
    </p:spTree>
    <p:extLst>
      <p:ext uri="{BB962C8B-B14F-4D97-AF65-F5344CB8AC3E}">
        <p14:creationId xmlns:p14="http://schemas.microsoft.com/office/powerpoint/2010/main" val="52355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0250-4B7E-F54D-A1F6-8BA63C6D7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724A95-610E-E246-9805-4EAFC51B6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7A7A7-2E8F-D540-B2E5-209440012886}"/>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25CB5C02-4880-954C-97FD-0052E4F54D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AF0A6D-6614-E043-A465-D5973E31E485}"/>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7367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ECF4-9FB8-7944-ACAB-5A811D979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1D36AF-A0C6-FB4C-A43F-0B8C10A005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A69D0-F42B-F043-8F1A-D5EA8D73CBA0}"/>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B80B793F-0579-3B48-9EE9-72D69D5FF1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D949F-1497-144B-81E2-75C9B4CDEA57}"/>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150208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1A039E-985C-6D4D-8B3D-7015F1543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0448D5-77A3-A343-90A2-ADCF5A1EBF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BFB9A-5558-9D49-93AB-166FA3F112C2}"/>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4592539B-5120-D846-80C0-D47D8957F4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A36679-2342-3E4A-BAC4-7D64F34C5828}"/>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427980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7B1F-909E-2C4D-8AC6-FB1DE28346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48C10-C234-F146-B737-7E15EC1B67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41EDF-3A94-8540-9D11-5E035BD81BED}"/>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AC01C5D0-2C81-0A43-BACD-B8C4971F12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F1B93E-B528-E946-8107-459D919DB9A6}"/>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62349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0C6F-0EF0-E94A-8AD7-A9351AFEBB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A66998-28BB-D942-AFF8-178FD52ADD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A35CD1-2FA4-5741-BBD6-A31FA2D1A228}"/>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958B44F0-22BF-FE44-9AC4-13D2BA7940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CCA6C5-AC56-134D-AEAC-C5FEDA38E8AE}"/>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248191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E9F6-4BDD-D049-B832-35E322798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ECB0B-55E3-204E-9BB7-075616B307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2E90D-3489-8741-B0C1-586796A54A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86C10-E29D-F34B-8E02-E4FE679642B3}"/>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6" name="Footer Placeholder 5">
            <a:extLst>
              <a:ext uri="{FF2B5EF4-FFF2-40B4-BE49-F238E27FC236}">
                <a16:creationId xmlns:a16="http://schemas.microsoft.com/office/drawing/2014/main" id="{AF622B53-FA49-164F-9118-0E4CC6A9D6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6AE150-7FC1-3543-9C21-7F1B750067B8}"/>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83931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0AA7-7371-214A-9B61-111B452F7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36FD9C-B025-D648-B8AC-159DDF9DC8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44950C-F6E1-C041-984E-06EC86841E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1643EC-562B-614C-A644-42D42E8EE5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EC85DE-CF76-0C40-A935-3A5AD88A60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CBE26-9FFE-884F-BCBF-FE9FAA6F26BC}"/>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8" name="Footer Placeholder 7">
            <a:extLst>
              <a:ext uri="{FF2B5EF4-FFF2-40B4-BE49-F238E27FC236}">
                <a16:creationId xmlns:a16="http://schemas.microsoft.com/office/drawing/2014/main" id="{3CE9157E-9D84-5F44-BC2E-D63351D08E3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33F998E-8BD4-1147-9268-C66BD7E5F1A9}"/>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81205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7172-DA31-5D43-80CE-451D2ABF84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EB8225-C0E8-5244-B521-AD631859448F}"/>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4" name="Footer Placeholder 3">
            <a:extLst>
              <a:ext uri="{FF2B5EF4-FFF2-40B4-BE49-F238E27FC236}">
                <a16:creationId xmlns:a16="http://schemas.microsoft.com/office/drawing/2014/main" id="{F18A78E1-36DE-894C-9244-0351C8D8CA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1D4589-846B-254C-BB69-5A62141E92D9}"/>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144813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F672E-E3C0-9248-ADB2-57F62F8377EB}"/>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3" name="Footer Placeholder 2">
            <a:extLst>
              <a:ext uri="{FF2B5EF4-FFF2-40B4-BE49-F238E27FC236}">
                <a16:creationId xmlns:a16="http://schemas.microsoft.com/office/drawing/2014/main" id="{3A010D3A-D6C1-964B-9AEC-882B12FBDF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3AA02F-89A2-C44F-823A-BD80E37ACC9F}"/>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96528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5275-21FD-4240-87F5-207D9C12A6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048F3-D1CE-ED40-9AE0-21B64DE98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3A0A4-7C90-3742-9E2F-233BFB7A7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E07CFD-F699-2F44-B60C-BA7A406052B8}"/>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6" name="Footer Placeholder 5">
            <a:extLst>
              <a:ext uri="{FF2B5EF4-FFF2-40B4-BE49-F238E27FC236}">
                <a16:creationId xmlns:a16="http://schemas.microsoft.com/office/drawing/2014/main" id="{C501847B-A8A1-A94C-B14D-8A8B45C070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771946-80F2-0E44-BCBB-C6BCDBA1D85A}"/>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310204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D8CE-1C4D-074E-A9AC-7203D1352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C6C3-4663-C04B-8454-B11CAE8EA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57118B9-1C9D-904C-BF9F-F052BE347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5CBBCE-AEC4-C345-8708-BC7AF11AB4B2}"/>
              </a:ext>
            </a:extLst>
          </p:cNvPr>
          <p:cNvSpPr>
            <a:spLocks noGrp="1"/>
          </p:cNvSpPr>
          <p:nvPr>
            <p:ph type="dt" sz="half" idx="10"/>
          </p:nvPr>
        </p:nvSpPr>
        <p:spPr/>
        <p:txBody>
          <a:bodyPr/>
          <a:lstStyle/>
          <a:p>
            <a:fld id="{8CBC6A6B-335D-3845-98E7-F88089EA1ECE}" type="datetimeFigureOut">
              <a:rPr lang="en-US" smtClean="0"/>
              <a:t>3/12/2024</a:t>
            </a:fld>
            <a:endParaRPr lang="en-US" dirty="0"/>
          </a:p>
        </p:txBody>
      </p:sp>
      <p:sp>
        <p:nvSpPr>
          <p:cNvPr id="6" name="Footer Placeholder 5">
            <a:extLst>
              <a:ext uri="{FF2B5EF4-FFF2-40B4-BE49-F238E27FC236}">
                <a16:creationId xmlns:a16="http://schemas.microsoft.com/office/drawing/2014/main" id="{9C611138-F1E6-1848-A1EB-7DC8D97C63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879F72-A3D4-8B43-8DC9-280FAC3E9D11}"/>
              </a:ext>
            </a:extLst>
          </p:cNvPr>
          <p:cNvSpPr>
            <a:spLocks noGrp="1"/>
          </p:cNvSpPr>
          <p:nvPr>
            <p:ph type="sldNum" sz="quarter" idx="12"/>
          </p:nvPr>
        </p:nvSpPr>
        <p:spPr/>
        <p:txBody>
          <a:bodyPr/>
          <a:lstStyle/>
          <a:p>
            <a:fld id="{3027A9EC-3A1F-4540-B8F5-DD777AEE5E22}" type="slidenum">
              <a:rPr lang="en-US" smtClean="0"/>
              <a:t>‹#›</a:t>
            </a:fld>
            <a:endParaRPr lang="en-US" dirty="0"/>
          </a:p>
        </p:txBody>
      </p:sp>
    </p:spTree>
    <p:extLst>
      <p:ext uri="{BB962C8B-B14F-4D97-AF65-F5344CB8AC3E}">
        <p14:creationId xmlns:p14="http://schemas.microsoft.com/office/powerpoint/2010/main" val="205447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E25E6-82C1-BE4F-BE76-5E0A9F780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CFAF3-81D9-164D-9BE5-B778956B1D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98424-6396-5349-B16D-4878298476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C6A6B-335D-3845-98E7-F88089EA1ECE}" type="datetimeFigureOut">
              <a:rPr lang="en-US" smtClean="0"/>
              <a:t>3/12/2024</a:t>
            </a:fld>
            <a:endParaRPr lang="en-US" dirty="0"/>
          </a:p>
        </p:txBody>
      </p:sp>
      <p:sp>
        <p:nvSpPr>
          <p:cNvPr id="5" name="Footer Placeholder 4">
            <a:extLst>
              <a:ext uri="{FF2B5EF4-FFF2-40B4-BE49-F238E27FC236}">
                <a16:creationId xmlns:a16="http://schemas.microsoft.com/office/drawing/2014/main" id="{2C0CF76D-0ACA-4041-89C7-46B1A40BC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C6EE829-5360-4D4B-A479-338D067405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7A9EC-3A1F-4540-B8F5-DD777AEE5E22}" type="slidenum">
              <a:rPr lang="en-US" smtClean="0"/>
              <a:t>‹#›</a:t>
            </a:fld>
            <a:endParaRPr lang="en-US" dirty="0"/>
          </a:p>
        </p:txBody>
      </p:sp>
    </p:spTree>
    <p:extLst>
      <p:ext uri="{BB962C8B-B14F-4D97-AF65-F5344CB8AC3E}">
        <p14:creationId xmlns:p14="http://schemas.microsoft.com/office/powerpoint/2010/main" val="519395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qXcTA1buv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lifehack.org/articles/productivity/11-leadership-lessons-can-learn-from-tim-cook.html" TargetMode="External"/><Relationship Id="rId2" Type="http://schemas.openxmlformats.org/officeDocument/2006/relationships/hyperlink" Target="https://www.bbc.com/news/av/technology-41590332/tim-cook-leadership-tips-from-apple-s-chief-executiv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hyperlink" Target="http://www.careermap.co.uk/"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712450/Report_-_summer_2018_exam_entries_GCSEs_Level_1_2_AS_and_A_levels.pdf"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3FE949-FC3C-9842-89E3-893C58B89BD3}"/>
              </a:ext>
            </a:extLst>
          </p:cNvPr>
          <p:cNvSpPr/>
          <p:nvPr/>
        </p:nvSpPr>
        <p:spPr>
          <a:xfrm>
            <a:off x="3418808" y="3044279"/>
            <a:ext cx="5354384" cy="769441"/>
          </a:xfrm>
          <a:prstGeom prst="rect">
            <a:avLst/>
          </a:prstGeom>
        </p:spPr>
        <p:txBody>
          <a:bodyPr wrap="square">
            <a:spAutoFit/>
          </a:bodyPr>
          <a:lstStyle/>
          <a:p>
            <a:r>
              <a:rPr lang="en-GB" sz="4400" dirty="0">
                <a:latin typeface="Helvetica Light" panose="020B0403020202020204" pitchFamily="34" charset="0"/>
              </a:rPr>
              <a:t>Why Business Studies? </a:t>
            </a:r>
            <a:endParaRPr lang="en-GB" sz="4000" dirty="0">
              <a:latin typeface="Helvetica Light" panose="020B0403020202020204" pitchFamily="34" charset="0"/>
            </a:endParaRPr>
          </a:p>
        </p:txBody>
      </p:sp>
      <p:sp>
        <p:nvSpPr>
          <p:cNvPr id="6" name="Rectangle 5">
            <a:extLst>
              <a:ext uri="{FF2B5EF4-FFF2-40B4-BE49-F238E27FC236}">
                <a16:creationId xmlns:a16="http://schemas.microsoft.com/office/drawing/2014/main" id="{F0D99F9C-8DD2-5A44-8FAF-F2C658D8464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56D587AD-7D33-1A03-FF70-B264E59F29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49718" y="189713"/>
            <a:ext cx="4023219" cy="1282301"/>
          </a:xfrm>
          <a:prstGeom prst="rect">
            <a:avLst/>
          </a:prstGeom>
        </p:spPr>
      </p:pic>
    </p:spTree>
    <p:extLst>
      <p:ext uri="{BB962C8B-B14F-4D97-AF65-F5344CB8AC3E}">
        <p14:creationId xmlns:p14="http://schemas.microsoft.com/office/powerpoint/2010/main" val="410158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4361-39D2-C74A-8D35-D1D11F149C43}"/>
              </a:ext>
            </a:extLst>
          </p:cNvPr>
          <p:cNvSpPr>
            <a:spLocks noGrp="1"/>
          </p:cNvSpPr>
          <p:nvPr>
            <p:ph type="title"/>
          </p:nvPr>
        </p:nvSpPr>
        <p:spPr>
          <a:xfrm>
            <a:off x="-1" y="433896"/>
            <a:ext cx="8711921" cy="808734"/>
          </a:xfrm>
          <a:solidFill>
            <a:srgbClr val="3C7F98"/>
          </a:solidFill>
        </p:spPr>
        <p:txBody>
          <a:bodyPr>
            <a:normAutofit/>
          </a:bodyPr>
          <a:lstStyle/>
          <a:p>
            <a:r>
              <a:rPr lang="en-US" sz="3600" dirty="0">
                <a:solidFill>
                  <a:schemeClr val="bg1"/>
                </a:solidFill>
                <a:latin typeface="Helvetica Light" panose="020B0403020202020204" pitchFamily="34" charset="0"/>
              </a:rPr>
              <a:t>Why study Business: </a:t>
            </a:r>
            <a:r>
              <a:rPr lang="en-US" sz="3600" b="1" dirty="0">
                <a:solidFill>
                  <a:schemeClr val="bg1"/>
                </a:solidFill>
                <a:latin typeface="Helvetica Light" panose="020B0403020202020204" pitchFamily="34" charset="0"/>
              </a:rPr>
              <a:t>character building</a:t>
            </a:r>
          </a:p>
        </p:txBody>
      </p:sp>
      <p:sp>
        <p:nvSpPr>
          <p:cNvPr id="5" name="Rectangle 4">
            <a:extLst>
              <a:ext uri="{FF2B5EF4-FFF2-40B4-BE49-F238E27FC236}">
                <a16:creationId xmlns:a16="http://schemas.microsoft.com/office/drawing/2014/main" id="{B19921ED-82AC-3A4A-9BBD-EDB609567F8B}"/>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444D20B1-B16A-E845-B121-F4E148C19F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8767" y="2196720"/>
            <a:ext cx="7050317" cy="1749821"/>
          </a:xfrm>
          <a:prstGeom prst="rect">
            <a:avLst/>
          </a:prstGeom>
        </p:spPr>
      </p:pic>
      <p:sp>
        <p:nvSpPr>
          <p:cNvPr id="10" name="Rectangle 9">
            <a:extLst>
              <a:ext uri="{FF2B5EF4-FFF2-40B4-BE49-F238E27FC236}">
                <a16:creationId xmlns:a16="http://schemas.microsoft.com/office/drawing/2014/main" id="{1CBBBA47-4CCD-6944-ABE1-4D61B7D54B14}"/>
              </a:ext>
            </a:extLst>
          </p:cNvPr>
          <p:cNvSpPr/>
          <p:nvPr/>
        </p:nvSpPr>
        <p:spPr>
          <a:xfrm>
            <a:off x="856527" y="3883220"/>
            <a:ext cx="2739089" cy="1384995"/>
          </a:xfrm>
          <a:prstGeom prst="rect">
            <a:avLst/>
          </a:prstGeom>
        </p:spPr>
        <p:txBody>
          <a:bodyPr wrap="square">
            <a:spAutoFit/>
          </a:bodyPr>
          <a:lstStyle/>
          <a:p>
            <a:pPr lvl="0" algn="ctr">
              <a:defRPr cap="all"/>
            </a:pPr>
            <a:r>
              <a:rPr lang="en-US" sz="2800" dirty="0">
                <a:latin typeface="Helvetica Light" panose="020B0403020202020204" pitchFamily="34" charset="0"/>
              </a:rPr>
              <a:t>GCSE Business &amp; character</a:t>
            </a:r>
          </a:p>
        </p:txBody>
      </p:sp>
      <p:sp>
        <p:nvSpPr>
          <p:cNvPr id="11" name="Rectangle 10">
            <a:extLst>
              <a:ext uri="{FF2B5EF4-FFF2-40B4-BE49-F238E27FC236}">
                <a16:creationId xmlns:a16="http://schemas.microsoft.com/office/drawing/2014/main" id="{78BE9065-372A-9F42-B2E4-B3B2F680AD67}"/>
              </a:ext>
            </a:extLst>
          </p:cNvPr>
          <p:cNvSpPr/>
          <p:nvPr/>
        </p:nvSpPr>
        <p:spPr>
          <a:xfrm>
            <a:off x="3662809" y="4226753"/>
            <a:ext cx="2319866" cy="523220"/>
          </a:xfrm>
          <a:prstGeom prst="rect">
            <a:avLst/>
          </a:prstGeom>
        </p:spPr>
        <p:txBody>
          <a:bodyPr wrap="none">
            <a:spAutoFit/>
          </a:bodyPr>
          <a:lstStyle/>
          <a:p>
            <a:pPr lvl="0">
              <a:defRPr cap="all"/>
            </a:pPr>
            <a:r>
              <a:rPr lang="en-US" sz="2800" dirty="0">
                <a:latin typeface="Helvetica Light" panose="020B0403020202020204" pitchFamily="34" charset="0"/>
              </a:rPr>
              <a:t>resilience </a:t>
            </a:r>
          </a:p>
        </p:txBody>
      </p:sp>
      <p:sp>
        <p:nvSpPr>
          <p:cNvPr id="12" name="Rectangle 11">
            <a:extLst>
              <a:ext uri="{FF2B5EF4-FFF2-40B4-BE49-F238E27FC236}">
                <a16:creationId xmlns:a16="http://schemas.microsoft.com/office/drawing/2014/main" id="{74DCC850-467B-4343-95AF-AF0ED2BF4F04}"/>
              </a:ext>
            </a:extLst>
          </p:cNvPr>
          <p:cNvSpPr/>
          <p:nvPr/>
        </p:nvSpPr>
        <p:spPr>
          <a:xfrm>
            <a:off x="6090874" y="4226753"/>
            <a:ext cx="2405110" cy="954107"/>
          </a:xfrm>
          <a:prstGeom prst="rect">
            <a:avLst/>
          </a:prstGeom>
        </p:spPr>
        <p:txBody>
          <a:bodyPr wrap="square">
            <a:spAutoFit/>
          </a:bodyPr>
          <a:lstStyle/>
          <a:p>
            <a:pPr lvl="0" algn="ctr">
              <a:defRPr cap="all"/>
            </a:pPr>
            <a:r>
              <a:rPr lang="en-US" sz="2800" dirty="0">
                <a:latin typeface="Helvetica Light" panose="020B0403020202020204" pitchFamily="34" charset="0"/>
              </a:rPr>
              <a:t>analytical skills</a:t>
            </a:r>
          </a:p>
        </p:txBody>
      </p:sp>
      <p:pic>
        <p:nvPicPr>
          <p:cNvPr id="16" name="Picture 15">
            <a:extLst>
              <a:ext uri="{FF2B5EF4-FFF2-40B4-BE49-F238E27FC236}">
                <a16:creationId xmlns:a16="http://schemas.microsoft.com/office/drawing/2014/main" id="{EE7C5285-FA7B-754A-8747-5F1FD72D89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0945" y="2234595"/>
            <a:ext cx="1810378" cy="1749821"/>
          </a:xfrm>
          <a:prstGeom prst="rect">
            <a:avLst/>
          </a:prstGeom>
        </p:spPr>
      </p:pic>
      <p:sp>
        <p:nvSpPr>
          <p:cNvPr id="13" name="Rectangle 12">
            <a:extLst>
              <a:ext uri="{FF2B5EF4-FFF2-40B4-BE49-F238E27FC236}">
                <a16:creationId xmlns:a16="http://schemas.microsoft.com/office/drawing/2014/main" id="{0450C3E8-0659-034B-A43D-4271E14D5F10}"/>
              </a:ext>
            </a:extLst>
          </p:cNvPr>
          <p:cNvSpPr/>
          <p:nvPr/>
        </p:nvSpPr>
        <p:spPr>
          <a:xfrm>
            <a:off x="8750945" y="4226753"/>
            <a:ext cx="2739089" cy="1384995"/>
          </a:xfrm>
          <a:prstGeom prst="rect">
            <a:avLst/>
          </a:prstGeom>
        </p:spPr>
        <p:txBody>
          <a:bodyPr wrap="square">
            <a:spAutoFit/>
          </a:bodyPr>
          <a:lstStyle/>
          <a:p>
            <a:pPr lvl="0" algn="ctr">
              <a:defRPr cap="all"/>
            </a:pPr>
            <a:r>
              <a:rPr lang="en-US" sz="2800" dirty="0">
                <a:latin typeface="Helvetica Light" panose="020B0403020202020204" pitchFamily="34" charset="0"/>
              </a:rPr>
              <a:t>Appreciating different cultures</a:t>
            </a:r>
          </a:p>
        </p:txBody>
      </p:sp>
    </p:spTree>
    <p:extLst>
      <p:ext uri="{BB962C8B-B14F-4D97-AF65-F5344CB8AC3E}">
        <p14:creationId xmlns:p14="http://schemas.microsoft.com/office/powerpoint/2010/main" val="44367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4361-39D2-C74A-8D35-D1D11F149C43}"/>
              </a:ext>
            </a:extLst>
          </p:cNvPr>
          <p:cNvSpPr>
            <a:spLocks noGrp="1"/>
          </p:cNvSpPr>
          <p:nvPr>
            <p:ph type="title"/>
          </p:nvPr>
        </p:nvSpPr>
        <p:spPr>
          <a:xfrm>
            <a:off x="-1" y="288523"/>
            <a:ext cx="8711921" cy="864410"/>
          </a:xfrm>
          <a:solidFill>
            <a:srgbClr val="3C7F98"/>
          </a:solidFill>
        </p:spPr>
        <p:txBody>
          <a:bodyPr>
            <a:normAutofit/>
          </a:bodyPr>
          <a:lstStyle/>
          <a:p>
            <a:r>
              <a:rPr lang="en-US" sz="3600" dirty="0">
                <a:solidFill>
                  <a:schemeClr val="bg1"/>
                </a:solidFill>
                <a:latin typeface="Helvetica Light" panose="020B0403020202020204" pitchFamily="34" charset="0"/>
              </a:rPr>
              <a:t>Why study Business: </a:t>
            </a:r>
            <a:r>
              <a:rPr lang="en-US" sz="3600" b="1" dirty="0">
                <a:solidFill>
                  <a:schemeClr val="bg1"/>
                </a:solidFill>
                <a:latin typeface="Helvetica Light" panose="020B0403020202020204" pitchFamily="34" charset="0"/>
              </a:rPr>
              <a:t>character building</a:t>
            </a:r>
          </a:p>
        </p:txBody>
      </p:sp>
      <p:sp>
        <p:nvSpPr>
          <p:cNvPr id="5" name="Rectangle 4">
            <a:extLst>
              <a:ext uri="{FF2B5EF4-FFF2-40B4-BE49-F238E27FC236}">
                <a16:creationId xmlns:a16="http://schemas.microsoft.com/office/drawing/2014/main" id="{B19921ED-82AC-3A4A-9BBD-EDB609567F8B}"/>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B5488E86-A3F3-704F-BE49-891B9F824C17}"/>
              </a:ext>
            </a:extLst>
          </p:cNvPr>
          <p:cNvPicPr>
            <a:picLocks noChangeAspect="1"/>
          </p:cNvPicPr>
          <p:nvPr/>
        </p:nvPicPr>
        <p:blipFill>
          <a:blip r:embed="rId2"/>
          <a:stretch>
            <a:fillRect/>
          </a:stretch>
        </p:blipFill>
        <p:spPr>
          <a:xfrm>
            <a:off x="1371662" y="1995475"/>
            <a:ext cx="9189661" cy="2375558"/>
          </a:xfrm>
          <a:prstGeom prst="rect">
            <a:avLst/>
          </a:prstGeom>
        </p:spPr>
      </p:pic>
      <p:sp>
        <p:nvSpPr>
          <p:cNvPr id="17" name="Rectangle 16">
            <a:extLst>
              <a:ext uri="{FF2B5EF4-FFF2-40B4-BE49-F238E27FC236}">
                <a16:creationId xmlns:a16="http://schemas.microsoft.com/office/drawing/2014/main" id="{E583939F-560B-7444-A148-3714B305091C}"/>
              </a:ext>
            </a:extLst>
          </p:cNvPr>
          <p:cNvSpPr/>
          <p:nvPr/>
        </p:nvSpPr>
        <p:spPr>
          <a:xfrm>
            <a:off x="1371662" y="4371033"/>
            <a:ext cx="2697797" cy="1815882"/>
          </a:xfrm>
          <a:prstGeom prst="rect">
            <a:avLst/>
          </a:prstGeom>
        </p:spPr>
        <p:txBody>
          <a:bodyPr wrap="square">
            <a:spAutoFit/>
          </a:bodyPr>
          <a:lstStyle/>
          <a:p>
            <a:pPr lvl="0" algn="ctr">
              <a:defRPr cap="all"/>
            </a:pPr>
            <a:r>
              <a:rPr lang="en-US" sz="2800" dirty="0">
                <a:latin typeface="Helvetica Light" panose="020B0403020202020204" pitchFamily="34" charset="0"/>
              </a:rPr>
              <a:t>Where do 'I' fit in a global society?</a:t>
            </a:r>
          </a:p>
        </p:txBody>
      </p:sp>
      <p:sp>
        <p:nvSpPr>
          <p:cNvPr id="18" name="Rectangle 17">
            <a:extLst>
              <a:ext uri="{FF2B5EF4-FFF2-40B4-BE49-F238E27FC236}">
                <a16:creationId xmlns:a16="http://schemas.microsoft.com/office/drawing/2014/main" id="{77A89ED7-67F8-CC4A-8865-EFCFB98DDD15}"/>
              </a:ext>
            </a:extLst>
          </p:cNvPr>
          <p:cNvSpPr/>
          <p:nvPr/>
        </p:nvSpPr>
        <p:spPr>
          <a:xfrm>
            <a:off x="4660760" y="4309478"/>
            <a:ext cx="2870480" cy="1938992"/>
          </a:xfrm>
          <a:prstGeom prst="rect">
            <a:avLst/>
          </a:prstGeom>
        </p:spPr>
        <p:txBody>
          <a:bodyPr wrap="square">
            <a:spAutoFit/>
          </a:bodyPr>
          <a:lstStyle/>
          <a:p>
            <a:pPr lvl="0">
              <a:defRPr cap="all"/>
            </a:pPr>
            <a:r>
              <a:rPr lang="en-US" sz="2400" dirty="0">
                <a:latin typeface="Helvetica Light" panose="020B0403020202020204" pitchFamily="34" charset="0"/>
              </a:rPr>
              <a:t>Ethics, morals and the environment: how can I make a difference?</a:t>
            </a:r>
          </a:p>
        </p:txBody>
      </p:sp>
      <p:sp>
        <p:nvSpPr>
          <p:cNvPr id="19" name="Rectangle 18">
            <a:extLst>
              <a:ext uri="{FF2B5EF4-FFF2-40B4-BE49-F238E27FC236}">
                <a16:creationId xmlns:a16="http://schemas.microsoft.com/office/drawing/2014/main" id="{97FFAB03-A920-9C4B-9EA2-F0ED545D510C}"/>
              </a:ext>
            </a:extLst>
          </p:cNvPr>
          <p:cNvSpPr/>
          <p:nvPr/>
        </p:nvSpPr>
        <p:spPr>
          <a:xfrm>
            <a:off x="8290395" y="4381081"/>
            <a:ext cx="2360858" cy="1384995"/>
          </a:xfrm>
          <a:prstGeom prst="rect">
            <a:avLst/>
          </a:prstGeom>
        </p:spPr>
        <p:txBody>
          <a:bodyPr wrap="square">
            <a:spAutoFit/>
          </a:bodyPr>
          <a:lstStyle/>
          <a:p>
            <a:pPr lvl="0" algn="ctr">
              <a:defRPr cap="all"/>
            </a:pPr>
            <a:r>
              <a:rPr lang="en-US" sz="2800" dirty="0">
                <a:latin typeface="Helvetica Light" panose="020B0403020202020204" pitchFamily="34" charset="0"/>
              </a:rPr>
              <a:t>Adaptable, flexible, creative</a:t>
            </a:r>
          </a:p>
        </p:txBody>
      </p:sp>
    </p:spTree>
    <p:extLst>
      <p:ext uri="{BB962C8B-B14F-4D97-AF65-F5344CB8AC3E}">
        <p14:creationId xmlns:p14="http://schemas.microsoft.com/office/powerpoint/2010/main" val="815416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B8CE88-34D5-4D4A-8B45-843D7BE2527F}"/>
              </a:ext>
            </a:extLst>
          </p:cNvPr>
          <p:cNvSpPr txBox="1">
            <a:spLocks/>
          </p:cNvSpPr>
          <p:nvPr/>
        </p:nvSpPr>
        <p:spPr>
          <a:xfrm>
            <a:off x="-1" y="433896"/>
            <a:ext cx="4692581" cy="808734"/>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Helvetica Light" panose="020B0403020202020204" pitchFamily="34" charset="0"/>
              </a:rPr>
              <a:t> Did you know…</a:t>
            </a:r>
          </a:p>
        </p:txBody>
      </p:sp>
      <p:sp>
        <p:nvSpPr>
          <p:cNvPr id="5" name="Rectangle 4">
            <a:extLst>
              <a:ext uri="{FF2B5EF4-FFF2-40B4-BE49-F238E27FC236}">
                <a16:creationId xmlns:a16="http://schemas.microsoft.com/office/drawing/2014/main" id="{3F61AA32-2FE3-1041-A9B8-A2432D02849D}"/>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BE40A732-4FC8-8F44-B62E-930EE4550C60}"/>
              </a:ext>
            </a:extLst>
          </p:cNvPr>
          <p:cNvSpPr/>
          <p:nvPr/>
        </p:nvSpPr>
        <p:spPr>
          <a:xfrm>
            <a:off x="342636" y="1902466"/>
            <a:ext cx="5650695" cy="1077218"/>
          </a:xfrm>
          <a:prstGeom prst="rect">
            <a:avLst/>
          </a:prstGeom>
          <a:solidFill>
            <a:srgbClr val="81D5FD"/>
          </a:solidFill>
        </p:spPr>
        <p:txBody>
          <a:bodyPr wrap="square">
            <a:spAutoFit/>
          </a:bodyPr>
          <a:lstStyle/>
          <a:p>
            <a:pPr algn="ctr"/>
            <a:r>
              <a:rPr lang="en-GB" sz="3200" dirty="0">
                <a:latin typeface="Helvetica Light" panose="020B0403020202020204" pitchFamily="34" charset="0"/>
              </a:rPr>
              <a:t>608,110 businesses were started in the UK in 2015</a:t>
            </a:r>
            <a:endParaRPr lang="en-US" sz="3200" dirty="0">
              <a:latin typeface="Helvetica Light" panose="020B0403020202020204" pitchFamily="34" charset="0"/>
            </a:endParaRPr>
          </a:p>
        </p:txBody>
      </p:sp>
      <p:sp>
        <p:nvSpPr>
          <p:cNvPr id="8" name="Rectangle 7">
            <a:extLst>
              <a:ext uri="{FF2B5EF4-FFF2-40B4-BE49-F238E27FC236}">
                <a16:creationId xmlns:a16="http://schemas.microsoft.com/office/drawing/2014/main" id="{C8CECD98-60F4-3544-9C1A-0FFBDCF52112}"/>
              </a:ext>
            </a:extLst>
          </p:cNvPr>
          <p:cNvSpPr/>
          <p:nvPr/>
        </p:nvSpPr>
        <p:spPr>
          <a:xfrm>
            <a:off x="342636" y="3247600"/>
            <a:ext cx="6497170" cy="1569660"/>
          </a:xfrm>
          <a:prstGeom prst="rect">
            <a:avLst/>
          </a:prstGeom>
          <a:solidFill>
            <a:srgbClr val="BCCCFA"/>
          </a:solidFill>
        </p:spPr>
        <p:txBody>
          <a:bodyPr wrap="square">
            <a:spAutoFit/>
          </a:bodyPr>
          <a:lstStyle/>
          <a:p>
            <a:pPr algn="ctr"/>
            <a:r>
              <a:rPr lang="en-GB" sz="3200" dirty="0">
                <a:latin typeface="Helvetica Light" panose="020B0403020202020204" pitchFamily="34" charset="0"/>
              </a:rPr>
              <a:t>Jobs lead to more wealth, more funding, better education, welfare, hospitals, police and more!</a:t>
            </a:r>
            <a:endParaRPr lang="en-US" sz="3200" dirty="0">
              <a:latin typeface="Helvetica Light" panose="020B0403020202020204" pitchFamily="34" charset="0"/>
            </a:endParaRPr>
          </a:p>
        </p:txBody>
      </p:sp>
      <p:sp>
        <p:nvSpPr>
          <p:cNvPr id="9" name="Rectangle 8">
            <a:extLst>
              <a:ext uri="{FF2B5EF4-FFF2-40B4-BE49-F238E27FC236}">
                <a16:creationId xmlns:a16="http://schemas.microsoft.com/office/drawing/2014/main" id="{334A41D7-B8C6-CC42-8034-7340F9E5E8EF}"/>
              </a:ext>
            </a:extLst>
          </p:cNvPr>
          <p:cNvSpPr/>
          <p:nvPr/>
        </p:nvSpPr>
        <p:spPr>
          <a:xfrm>
            <a:off x="342635" y="5085176"/>
            <a:ext cx="6497169" cy="1077218"/>
          </a:xfrm>
          <a:prstGeom prst="rect">
            <a:avLst/>
          </a:prstGeom>
          <a:solidFill>
            <a:srgbClr val="FBCFF3"/>
          </a:solidFill>
        </p:spPr>
        <p:txBody>
          <a:bodyPr wrap="square">
            <a:spAutoFit/>
          </a:bodyPr>
          <a:lstStyle/>
          <a:p>
            <a:pPr algn="ctr"/>
            <a:r>
              <a:rPr lang="en-GB" sz="3200" dirty="0">
                <a:latin typeface="Helvetica Light" panose="020B0403020202020204" pitchFamily="34" charset="0"/>
              </a:rPr>
              <a:t>New businesses create jobs for people, which fuels our economy</a:t>
            </a:r>
            <a:endParaRPr lang="en-US" sz="3200" dirty="0">
              <a:latin typeface="Helvetica Light" panose="020B0403020202020204" pitchFamily="34" charset="0"/>
            </a:endParaRPr>
          </a:p>
        </p:txBody>
      </p:sp>
      <p:pic>
        <p:nvPicPr>
          <p:cNvPr id="10" name="Picture 9" descr="A screenshot of a social media photo of a person&#10;&#10;Description automatically generated">
            <a:extLst>
              <a:ext uri="{FF2B5EF4-FFF2-40B4-BE49-F238E27FC236}">
                <a16:creationId xmlns:a16="http://schemas.microsoft.com/office/drawing/2014/main" id="{85981A67-C0FC-824C-B631-911EAD878F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693" y="1401582"/>
            <a:ext cx="4697888" cy="486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707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0FE47BB-16E5-2741-AD08-5DB0694376EA}"/>
              </a:ext>
            </a:extLst>
          </p:cNvPr>
          <p:cNvSpPr/>
          <p:nvPr/>
        </p:nvSpPr>
        <p:spPr>
          <a:xfrm>
            <a:off x="-729002" y="995771"/>
            <a:ext cx="5647328" cy="5657222"/>
          </a:xfrm>
          <a:prstGeom prst="ellipse">
            <a:avLst/>
          </a:prstGeom>
          <a:solidFill>
            <a:srgbClr val="81D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466109B-51A8-754D-A83C-1F31B8CB531D}"/>
              </a:ext>
            </a:extLst>
          </p:cNvPr>
          <p:cNvSpPr txBox="1">
            <a:spLocks/>
          </p:cNvSpPr>
          <p:nvPr/>
        </p:nvSpPr>
        <p:spPr>
          <a:xfrm>
            <a:off x="0" y="283704"/>
            <a:ext cx="8149214" cy="808734"/>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Helvetica Light" panose="020B0403020202020204" pitchFamily="34" charset="0"/>
              </a:rPr>
              <a:t> Misconceptions about Business Studies </a:t>
            </a:r>
          </a:p>
        </p:txBody>
      </p:sp>
      <p:sp>
        <p:nvSpPr>
          <p:cNvPr id="5" name="Rectangle 4">
            <a:extLst>
              <a:ext uri="{FF2B5EF4-FFF2-40B4-BE49-F238E27FC236}">
                <a16:creationId xmlns:a16="http://schemas.microsoft.com/office/drawing/2014/main" id="{FD60F71D-1E27-6B45-BBBD-A458E946F82B}"/>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2">
            <a:extLst>
              <a:ext uri="{FF2B5EF4-FFF2-40B4-BE49-F238E27FC236}">
                <a16:creationId xmlns:a16="http://schemas.microsoft.com/office/drawing/2014/main" id="{55041E06-FC0F-2F4B-9558-6131CBBB64EC}"/>
              </a:ext>
            </a:extLst>
          </p:cNvPr>
          <p:cNvSpPr>
            <a:spLocks noGrp="1"/>
          </p:cNvSpPr>
          <p:nvPr>
            <p:ph idx="1"/>
          </p:nvPr>
        </p:nvSpPr>
        <p:spPr>
          <a:xfrm>
            <a:off x="5414730" y="1873145"/>
            <a:ext cx="6202840" cy="4266397"/>
          </a:xfrm>
        </p:spPr>
        <p:txBody>
          <a:bodyPr>
            <a:normAutofit/>
          </a:bodyPr>
          <a:lstStyle/>
          <a:p>
            <a:pPr marL="0" indent="0">
              <a:buNone/>
            </a:pPr>
            <a:r>
              <a:rPr lang="en-US" b="1" dirty="0">
                <a:latin typeface="Helvetica Light" panose="020B0403020202020204" pitchFamily="34" charset="0"/>
              </a:rPr>
              <a:t>The biggest misconceptions</a:t>
            </a:r>
          </a:p>
          <a:p>
            <a:r>
              <a:rPr lang="en-US" sz="2400" b="1" dirty="0">
                <a:latin typeface="Helvetica Light" panose="020B0403020202020204" pitchFamily="34" charset="0"/>
              </a:rPr>
              <a:t>Business is easy</a:t>
            </a:r>
            <a:r>
              <a:rPr lang="en-US" sz="2400" dirty="0">
                <a:latin typeface="Helvetica Light" panose="020B0403020202020204" pitchFamily="34" charset="0"/>
              </a:rPr>
              <a:t>: those who have studied business will tell you it has a lot of challenges and because it is based on the real world, you need to stay up to date!</a:t>
            </a:r>
          </a:p>
          <a:p>
            <a:endParaRPr lang="en-US" sz="2400" dirty="0">
              <a:latin typeface="Helvetica Light" panose="020B0403020202020204" pitchFamily="34" charset="0"/>
            </a:endParaRPr>
          </a:p>
          <a:p>
            <a:r>
              <a:rPr lang="en-US" sz="2400" b="1" dirty="0">
                <a:latin typeface="Helvetica Light" panose="020B0403020202020204" pitchFamily="34" charset="0"/>
              </a:rPr>
              <a:t>Business is hard: </a:t>
            </a:r>
            <a:r>
              <a:rPr lang="en-US" sz="2400" dirty="0">
                <a:latin typeface="Helvetica Light" panose="020B0403020202020204" pitchFamily="34" charset="0"/>
              </a:rPr>
              <a:t>Business can be hard if you don’t put the effort in. This is the same for every subject. Business does not contain any more writing than similar subjects…</a:t>
            </a:r>
            <a:endParaRPr lang="en-US" sz="1100" dirty="0">
              <a:latin typeface="Helvetica Light" panose="020B0403020202020204" pitchFamily="34" charset="0"/>
            </a:endParaRPr>
          </a:p>
        </p:txBody>
      </p:sp>
      <p:sp>
        <p:nvSpPr>
          <p:cNvPr id="9" name="Rectangle 8">
            <a:extLst>
              <a:ext uri="{FF2B5EF4-FFF2-40B4-BE49-F238E27FC236}">
                <a16:creationId xmlns:a16="http://schemas.microsoft.com/office/drawing/2014/main" id="{7C1B81BA-ECBC-0A4B-BCA0-0532A8454A02}"/>
              </a:ext>
            </a:extLst>
          </p:cNvPr>
          <p:cNvSpPr/>
          <p:nvPr/>
        </p:nvSpPr>
        <p:spPr>
          <a:xfrm>
            <a:off x="574430" y="1997839"/>
            <a:ext cx="4047812" cy="3416320"/>
          </a:xfrm>
          <a:prstGeom prst="rect">
            <a:avLst/>
          </a:prstGeom>
        </p:spPr>
        <p:txBody>
          <a:bodyPr wrap="square">
            <a:spAutoFit/>
          </a:bodyPr>
          <a:lstStyle/>
          <a:p>
            <a:r>
              <a:rPr lang="en-US" sz="3600" dirty="0">
                <a:latin typeface="Helvetica Light" panose="020B0403020202020204" pitchFamily="34" charset="0"/>
              </a:rPr>
              <a:t>Business is an easy subject!</a:t>
            </a:r>
          </a:p>
          <a:p>
            <a:endParaRPr lang="en-US" sz="3600" dirty="0">
              <a:latin typeface="Helvetica Light" panose="020B0403020202020204" pitchFamily="34" charset="0"/>
            </a:endParaRPr>
          </a:p>
          <a:p>
            <a:r>
              <a:rPr lang="en-US" sz="3600" dirty="0">
                <a:latin typeface="Helvetica Light" panose="020B0403020202020204" pitchFamily="34" charset="0"/>
              </a:rPr>
              <a:t>Business is a hard subject with lots of writing!</a:t>
            </a:r>
          </a:p>
        </p:txBody>
      </p:sp>
    </p:spTree>
    <p:extLst>
      <p:ext uri="{BB962C8B-B14F-4D97-AF65-F5344CB8AC3E}">
        <p14:creationId xmlns:p14="http://schemas.microsoft.com/office/powerpoint/2010/main" val="1686827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C7F9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86D7D3-198F-0C41-8C57-B5EA9284C2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3280" y="-1"/>
            <a:ext cx="4998720" cy="6606961"/>
          </a:xfrm>
          <a:prstGeom prst="rect">
            <a:avLst/>
          </a:prstGeom>
        </p:spPr>
      </p:pic>
      <p:sp>
        <p:nvSpPr>
          <p:cNvPr id="4" name="Rectangle 3">
            <a:extLst>
              <a:ext uri="{FF2B5EF4-FFF2-40B4-BE49-F238E27FC236}">
                <a16:creationId xmlns:a16="http://schemas.microsoft.com/office/drawing/2014/main" id="{BF2061DB-C1DE-5940-8DAF-D586C6CB7FE1}"/>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EE530D4E-588D-2E43-8537-27D0315233AE}"/>
              </a:ext>
            </a:extLst>
          </p:cNvPr>
          <p:cNvSpPr txBox="1">
            <a:spLocks/>
          </p:cNvSpPr>
          <p:nvPr/>
        </p:nvSpPr>
        <p:spPr>
          <a:xfrm>
            <a:off x="158495" y="251039"/>
            <a:ext cx="7034785" cy="1574586"/>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Case Study Task:    </a:t>
            </a:r>
          </a:p>
          <a:p>
            <a:r>
              <a:rPr lang="en-US" b="1"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rPr>
              <a:t>Business at the Festivals  </a:t>
            </a:r>
            <a:endParaRPr lang="en-US" sz="6600" dirty="0">
              <a:solidFill>
                <a:schemeClr val="bg1"/>
              </a:solidFill>
              <a:latin typeface="Helvetica Light" panose="020B0403020202020204" pitchFamily="34" charset="0"/>
            </a:endParaRPr>
          </a:p>
        </p:txBody>
      </p:sp>
      <p:sp>
        <p:nvSpPr>
          <p:cNvPr id="12" name="Rectangle 11">
            <a:extLst>
              <a:ext uri="{FF2B5EF4-FFF2-40B4-BE49-F238E27FC236}">
                <a16:creationId xmlns:a16="http://schemas.microsoft.com/office/drawing/2014/main" id="{503BD5E4-DE90-9C42-85E5-ABFCCF40FFDC}"/>
              </a:ext>
            </a:extLst>
          </p:cNvPr>
          <p:cNvSpPr/>
          <p:nvPr/>
        </p:nvSpPr>
        <p:spPr>
          <a:xfrm>
            <a:off x="548640" y="2228671"/>
            <a:ext cx="5974080" cy="3724096"/>
          </a:xfrm>
          <a:prstGeom prst="rect">
            <a:avLst/>
          </a:prstGeom>
          <a:solidFill>
            <a:srgbClr val="81D5FD"/>
          </a:solidFill>
        </p:spPr>
        <p:txBody>
          <a:bodyPr wrap="square">
            <a:spAutoFit/>
          </a:bodyPr>
          <a:lstStyle/>
          <a:p>
            <a:pPr lvl="0">
              <a:lnSpc>
                <a:spcPct val="100000"/>
              </a:lnSpc>
              <a:defRPr cap="all"/>
            </a:pPr>
            <a:r>
              <a:rPr lang="en-US" sz="2800" dirty="0">
                <a:solidFill>
                  <a:schemeClr val="tx1">
                    <a:lumMod val="85000"/>
                    <a:lumOff val="15000"/>
                  </a:schemeClr>
                </a:solidFill>
                <a:latin typeface="Helvetica Light" panose="020B0403020202020204" pitchFamily="34" charset="0"/>
              </a:rPr>
              <a:t>think of a music festival or concert, something like Glastonbury or reading/Leeds festival.</a:t>
            </a:r>
          </a:p>
          <a:p>
            <a:pPr lvl="0">
              <a:lnSpc>
                <a:spcPct val="100000"/>
              </a:lnSpc>
              <a:defRPr cap="all"/>
            </a:pPr>
            <a:endParaRPr lang="en-US" sz="2800" dirty="0">
              <a:solidFill>
                <a:schemeClr val="tx1">
                  <a:lumMod val="85000"/>
                  <a:lumOff val="15000"/>
                </a:schemeClr>
              </a:solidFill>
              <a:latin typeface="Helvetica Light" panose="020B0403020202020204" pitchFamily="34" charset="0"/>
            </a:endParaRPr>
          </a:p>
          <a:p>
            <a:pPr lvl="0">
              <a:lnSpc>
                <a:spcPct val="100000"/>
              </a:lnSpc>
              <a:defRPr cap="all"/>
            </a:pPr>
            <a:r>
              <a:rPr lang="en-US" sz="3200" b="1" dirty="0">
                <a:solidFill>
                  <a:schemeClr val="tx1">
                    <a:lumMod val="85000"/>
                    <a:lumOff val="15000"/>
                  </a:schemeClr>
                </a:solidFill>
                <a:latin typeface="Helvetica Light" panose="020B0403020202020204" pitchFamily="34" charset="0"/>
              </a:rPr>
              <a:t>where do you see business taking place at that festival?</a:t>
            </a:r>
          </a:p>
        </p:txBody>
      </p:sp>
      <p:sp>
        <p:nvSpPr>
          <p:cNvPr id="13" name="Oval 12">
            <a:extLst>
              <a:ext uri="{FF2B5EF4-FFF2-40B4-BE49-F238E27FC236}">
                <a16:creationId xmlns:a16="http://schemas.microsoft.com/office/drawing/2014/main" id="{57D6B912-1FFF-464E-BFF5-E0741AE1D249}"/>
              </a:ext>
            </a:extLst>
          </p:cNvPr>
          <p:cNvSpPr/>
          <p:nvPr/>
        </p:nvSpPr>
        <p:spPr>
          <a:xfrm>
            <a:off x="8740944" y="4208568"/>
            <a:ext cx="2196000" cy="2196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14" name="Rectangle 13" descr="Stopwatch">
            <a:extLst>
              <a:ext uri="{FF2B5EF4-FFF2-40B4-BE49-F238E27FC236}">
                <a16:creationId xmlns:a16="http://schemas.microsoft.com/office/drawing/2014/main" id="{079F5EBD-5FE3-6541-9A5A-520626DE996B}"/>
              </a:ext>
            </a:extLst>
          </p:cNvPr>
          <p:cNvSpPr/>
          <p:nvPr/>
        </p:nvSpPr>
        <p:spPr>
          <a:xfrm>
            <a:off x="9316679" y="4989263"/>
            <a:ext cx="1044528" cy="1011001"/>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0">
            <a:scrgbClr r="0" g="0" b="0"/>
          </a:lnRef>
          <a:fillRef idx="3">
            <a:scrgbClr r="0" g="0" b="0"/>
          </a:fillRef>
          <a:effectRef idx="2">
            <a:schemeClr val="bg1">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9540D1A7-E9C6-8E4F-B469-188A6154C013}"/>
              </a:ext>
            </a:extLst>
          </p:cNvPr>
          <p:cNvSpPr txBox="1"/>
          <p:nvPr/>
        </p:nvSpPr>
        <p:spPr>
          <a:xfrm>
            <a:off x="9216622" y="4527598"/>
            <a:ext cx="1244643" cy="461665"/>
          </a:xfrm>
          <a:prstGeom prst="rect">
            <a:avLst/>
          </a:prstGeom>
          <a:noFill/>
        </p:spPr>
        <p:txBody>
          <a:bodyPr wrap="square" rtlCol="0">
            <a:spAutoFit/>
          </a:bodyPr>
          <a:lstStyle/>
          <a:p>
            <a:r>
              <a:rPr lang="en-US" sz="2400" dirty="0">
                <a:solidFill>
                  <a:schemeClr val="bg1"/>
                </a:solidFill>
                <a:latin typeface="Helvetica Light" panose="020B0403020202020204" pitchFamily="34" charset="0"/>
              </a:rPr>
              <a:t>2 MINS</a:t>
            </a:r>
          </a:p>
        </p:txBody>
      </p:sp>
    </p:spTree>
    <p:extLst>
      <p:ext uri="{BB962C8B-B14F-4D97-AF65-F5344CB8AC3E}">
        <p14:creationId xmlns:p14="http://schemas.microsoft.com/office/powerpoint/2010/main" val="27819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F0581B-E89F-1D46-A70C-47CD460F6555}"/>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Diagram 3">
            <a:extLst>
              <a:ext uri="{FF2B5EF4-FFF2-40B4-BE49-F238E27FC236}">
                <a16:creationId xmlns:a16="http://schemas.microsoft.com/office/drawing/2014/main" id="{B85056F5-456E-ED41-AD96-B20AF864311C}"/>
              </a:ext>
            </a:extLst>
          </p:cNvPr>
          <p:cNvGraphicFramePr/>
          <p:nvPr>
            <p:extLst>
              <p:ext uri="{D42A27DB-BD31-4B8C-83A1-F6EECF244321}">
                <p14:modId xmlns:p14="http://schemas.microsoft.com/office/powerpoint/2010/main" val="4142757387"/>
              </p:ext>
            </p:extLst>
          </p:nvPr>
        </p:nvGraphicFramePr>
        <p:xfrm>
          <a:off x="765696" y="1231392"/>
          <a:ext cx="10660608" cy="5405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72803493-6504-B247-85E5-08A9B4647456}"/>
              </a:ext>
            </a:extLst>
          </p:cNvPr>
          <p:cNvSpPr txBox="1">
            <a:spLocks/>
          </p:cNvSpPr>
          <p:nvPr/>
        </p:nvSpPr>
        <p:spPr>
          <a:xfrm>
            <a:off x="0" y="220689"/>
            <a:ext cx="7034785" cy="786823"/>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rPr>
              <a:t>Business at the Festivals  </a:t>
            </a:r>
            <a:endParaRPr lang="en-US" sz="66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67575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47D5A8-75C7-2845-8F39-907F290F8F3A}"/>
              </a:ext>
            </a:extLst>
          </p:cNvPr>
          <p:cNvSpPr txBox="1">
            <a:spLocks/>
          </p:cNvSpPr>
          <p:nvPr/>
        </p:nvSpPr>
        <p:spPr>
          <a:xfrm>
            <a:off x="752856" y="1676601"/>
            <a:ext cx="5257800" cy="3968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latin typeface="Helvetica Light" panose="020B0403020202020204" pitchFamily="34" charset="0"/>
              </a:rPr>
              <a:t>Your first homework </a:t>
            </a:r>
            <a:r>
              <a:rPr lang="en-US" sz="4000" dirty="0">
                <a:latin typeface="Helvetica Light" panose="020B0403020202020204" pitchFamily="34" charset="0"/>
              </a:rPr>
              <a:t>is to find out how much money does a festival like Glastonbury make?</a:t>
            </a:r>
          </a:p>
          <a:p>
            <a:pPr marL="0" indent="0">
              <a:buFont typeface="Arial" panose="020B0604020202020204" pitchFamily="34" charset="0"/>
              <a:buNone/>
            </a:pPr>
            <a:endParaRPr lang="en-US" sz="2400" dirty="0">
              <a:latin typeface="Helvetica Light" panose="020B0403020202020204" pitchFamily="34" charset="0"/>
            </a:endParaRPr>
          </a:p>
          <a:p>
            <a:pPr marL="0" indent="0">
              <a:buFont typeface="Arial" panose="020B0604020202020204" pitchFamily="34" charset="0"/>
              <a:buNone/>
            </a:pPr>
            <a:r>
              <a:rPr lang="en-US" sz="4000" b="1" dirty="0">
                <a:latin typeface="Helvetica Light" panose="020B0403020202020204" pitchFamily="34" charset="0"/>
              </a:rPr>
              <a:t>How could they make more?</a:t>
            </a:r>
          </a:p>
        </p:txBody>
      </p:sp>
      <p:sp>
        <p:nvSpPr>
          <p:cNvPr id="5" name="Rectangle 4">
            <a:extLst>
              <a:ext uri="{FF2B5EF4-FFF2-40B4-BE49-F238E27FC236}">
                <a16:creationId xmlns:a16="http://schemas.microsoft.com/office/drawing/2014/main" id="{7E2C30C8-D549-4F43-9946-224FDB522182}"/>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8D11A52B-A8BA-7642-B376-4CC20119F90F}"/>
              </a:ext>
            </a:extLst>
          </p:cNvPr>
          <p:cNvSpPr txBox="1">
            <a:spLocks/>
          </p:cNvSpPr>
          <p:nvPr/>
        </p:nvSpPr>
        <p:spPr>
          <a:xfrm>
            <a:off x="0" y="220689"/>
            <a:ext cx="7034785" cy="786823"/>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rPr>
              <a:t>Business at the Festivals  </a:t>
            </a:r>
            <a:endParaRPr lang="en-US" sz="6600" dirty="0">
              <a:solidFill>
                <a:schemeClr val="bg1"/>
              </a:solidFill>
              <a:latin typeface="Helvetica Light" panose="020B0403020202020204" pitchFamily="34" charset="0"/>
            </a:endParaRPr>
          </a:p>
        </p:txBody>
      </p:sp>
      <p:pic>
        <p:nvPicPr>
          <p:cNvPr id="9" name="Picture 8">
            <a:extLst>
              <a:ext uri="{FF2B5EF4-FFF2-40B4-BE49-F238E27FC236}">
                <a16:creationId xmlns:a16="http://schemas.microsoft.com/office/drawing/2014/main" id="{C6911AB8-7D85-904F-B9A3-12E8703BFB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3205" y="1618282"/>
            <a:ext cx="5897351" cy="4379565"/>
          </a:xfrm>
          <a:prstGeom prst="rect">
            <a:avLst/>
          </a:prstGeom>
        </p:spPr>
      </p:pic>
    </p:spTree>
    <p:extLst>
      <p:ext uri="{BB962C8B-B14F-4D97-AF65-F5344CB8AC3E}">
        <p14:creationId xmlns:p14="http://schemas.microsoft.com/office/powerpoint/2010/main" val="299434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looking at the camera&#10;&#10;Description automatically generated">
            <a:extLst>
              <a:ext uri="{FF2B5EF4-FFF2-40B4-BE49-F238E27FC236}">
                <a16:creationId xmlns:a16="http://schemas.microsoft.com/office/drawing/2014/main" id="{850FCD96-1148-1049-8127-795E11FB8F21}"/>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B6F340C-62A1-C544-906C-D4D20F1E2C2D}"/>
              </a:ext>
            </a:extLst>
          </p:cNvPr>
          <p:cNvSpPr>
            <a:spLocks noGrp="1"/>
          </p:cNvSpPr>
          <p:nvPr>
            <p:ph type="title"/>
          </p:nvPr>
        </p:nvSpPr>
        <p:spPr>
          <a:xfrm>
            <a:off x="2930769" y="2713055"/>
            <a:ext cx="7107534" cy="1038520"/>
          </a:xfrm>
          <a:solidFill>
            <a:srgbClr val="81D5FD"/>
          </a:solidFill>
        </p:spPr>
        <p:txBody>
          <a:bodyPr vert="horz" lIns="91440" tIns="45720" rIns="91440" bIns="45720" rtlCol="0" anchor="b">
            <a:normAutofit/>
          </a:bodyPr>
          <a:lstStyle/>
          <a:p>
            <a:pPr algn="ctr"/>
            <a:r>
              <a:rPr lang="en-US" sz="6000" dirty="0">
                <a:solidFill>
                  <a:schemeClr val="bg1"/>
                </a:solidFill>
                <a:latin typeface="Helvetica Light" panose="020B0403020202020204" pitchFamily="34" charset="0"/>
              </a:rPr>
              <a:t>Music and Business</a:t>
            </a:r>
          </a:p>
        </p:txBody>
      </p:sp>
    </p:spTree>
    <p:extLst>
      <p:ext uri="{BB962C8B-B14F-4D97-AF65-F5344CB8AC3E}">
        <p14:creationId xmlns:p14="http://schemas.microsoft.com/office/powerpoint/2010/main" val="202701599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7E8992-00C4-264D-8207-4DFE4EF57347}"/>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8DC5A69C-57E0-3545-BFBE-F8C0413A8E48}"/>
              </a:ext>
            </a:extLst>
          </p:cNvPr>
          <p:cNvSpPr txBox="1">
            <a:spLocks/>
          </p:cNvSpPr>
          <p:nvPr/>
        </p:nvSpPr>
        <p:spPr>
          <a:xfrm>
            <a:off x="0" y="220689"/>
            <a:ext cx="9606224" cy="1497579"/>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Helvetica Light" panose="020B0403020202020204" pitchFamily="34" charset="0"/>
              </a:rPr>
              <a:t> </a:t>
            </a:r>
            <a:r>
              <a:rPr lang="en-US" sz="3600" b="1" dirty="0">
                <a:solidFill>
                  <a:schemeClr val="bg1"/>
                </a:solidFill>
                <a:latin typeface="Helvetica Light" panose="020B0403020202020204" pitchFamily="34" charset="0"/>
              </a:rPr>
              <a:t>DISCUSS: Have you ever considered a </a:t>
            </a:r>
          </a:p>
          <a:p>
            <a:r>
              <a:rPr lang="en-US" sz="3600" b="1" dirty="0">
                <a:solidFill>
                  <a:schemeClr val="bg1"/>
                </a:solidFill>
                <a:latin typeface="Helvetica Light" panose="020B0403020202020204" pitchFamily="34" charset="0"/>
              </a:rPr>
              <a:t> career in the music industry using Business? </a:t>
            </a:r>
            <a:r>
              <a:rPr lang="en-US" sz="4800" dirty="0">
                <a:solidFill>
                  <a:schemeClr val="bg1"/>
                </a:solidFill>
                <a:latin typeface="Helvetica Light" panose="020B0403020202020204" pitchFamily="34" charset="0"/>
              </a:rPr>
              <a:t> </a:t>
            </a:r>
            <a:endParaRPr lang="en-US" dirty="0">
              <a:solidFill>
                <a:schemeClr val="bg1"/>
              </a:solidFill>
              <a:latin typeface="Helvetica Light" panose="020B0403020202020204" pitchFamily="34" charset="0"/>
            </a:endParaRPr>
          </a:p>
        </p:txBody>
      </p:sp>
      <p:pic>
        <p:nvPicPr>
          <p:cNvPr id="7" name="Content Placeholder 4" descr="A screenshot of a social media post&#10;&#10;Description automatically generated">
            <a:extLst>
              <a:ext uri="{FF2B5EF4-FFF2-40B4-BE49-F238E27FC236}">
                <a16:creationId xmlns:a16="http://schemas.microsoft.com/office/drawing/2014/main" id="{52807BA6-344A-DC46-8567-CF958FC8930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70262" y="1966343"/>
            <a:ext cx="7511454" cy="4394199"/>
          </a:xfrm>
          <a:prstGeom prst="rect">
            <a:avLst/>
          </a:prstGeom>
        </p:spPr>
      </p:pic>
    </p:spTree>
    <p:extLst>
      <p:ext uri="{BB962C8B-B14F-4D97-AF65-F5344CB8AC3E}">
        <p14:creationId xmlns:p14="http://schemas.microsoft.com/office/powerpoint/2010/main" val="407321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16AA0-FFEE-F241-98D5-2942894AB21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FA6B9D7-66C5-7F47-9D7F-9853E25A6FDA}"/>
              </a:ext>
            </a:extLst>
          </p:cNvPr>
          <p:cNvSpPr txBox="1">
            <a:spLocks/>
          </p:cNvSpPr>
          <p:nvPr/>
        </p:nvSpPr>
        <p:spPr>
          <a:xfrm>
            <a:off x="0" y="220689"/>
            <a:ext cx="5456255" cy="1155935"/>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latin typeface="Helvetica Light" panose="020B0403020202020204" pitchFamily="34" charset="0"/>
              </a:rPr>
              <a:t>  TASK: </a:t>
            </a:r>
            <a:r>
              <a:rPr lang="en-US" sz="4800" dirty="0">
                <a:solidFill>
                  <a:schemeClr val="bg1"/>
                </a:solidFill>
                <a:latin typeface="Helvetica Light" panose="020B0403020202020204" pitchFamily="34" charset="0"/>
              </a:rPr>
              <a:t>Leadership </a:t>
            </a:r>
            <a:endParaRPr lang="en-US" sz="7200" dirty="0">
              <a:solidFill>
                <a:schemeClr val="bg1"/>
              </a:solidFill>
              <a:latin typeface="Helvetica Light" panose="020B0403020202020204" pitchFamily="34" charset="0"/>
            </a:endParaRPr>
          </a:p>
        </p:txBody>
      </p:sp>
      <p:sp>
        <p:nvSpPr>
          <p:cNvPr id="7" name="Rectangle 6">
            <a:extLst>
              <a:ext uri="{FF2B5EF4-FFF2-40B4-BE49-F238E27FC236}">
                <a16:creationId xmlns:a16="http://schemas.microsoft.com/office/drawing/2014/main" id="{341E1D85-F1E5-B24E-92B7-6B3329CBFD9E}"/>
              </a:ext>
            </a:extLst>
          </p:cNvPr>
          <p:cNvSpPr/>
          <p:nvPr/>
        </p:nvSpPr>
        <p:spPr>
          <a:xfrm>
            <a:off x="380358" y="1697998"/>
            <a:ext cx="5456255" cy="4339650"/>
          </a:xfrm>
          <a:prstGeom prst="rect">
            <a:avLst/>
          </a:prstGeom>
          <a:solidFill>
            <a:srgbClr val="81D5FD"/>
          </a:solidFill>
        </p:spPr>
        <p:txBody>
          <a:bodyPr wrap="square">
            <a:spAutoFit/>
          </a:bodyPr>
          <a:lstStyle/>
          <a:p>
            <a:pPr marL="571500" indent="-571500">
              <a:spcBef>
                <a:spcPts val="1200"/>
              </a:spcBef>
              <a:buFont typeface="Arial" panose="020B0604020202020204" pitchFamily="34" charset="0"/>
              <a:buChar char="•"/>
            </a:pPr>
            <a:r>
              <a:rPr lang="en-US" sz="3200" dirty="0">
                <a:latin typeface="Helvetica Light" panose="020B0403020202020204" pitchFamily="34" charset="0"/>
              </a:rPr>
              <a:t>What is meant by the term leadership?</a:t>
            </a:r>
          </a:p>
          <a:p>
            <a:pPr marL="571500" indent="-571500">
              <a:spcBef>
                <a:spcPts val="1200"/>
              </a:spcBef>
              <a:buFont typeface="Arial" panose="020B0604020202020204" pitchFamily="34" charset="0"/>
              <a:buChar char="•"/>
            </a:pPr>
            <a:r>
              <a:rPr lang="en-US" sz="3200" dirty="0">
                <a:latin typeface="Helvetica Light" panose="020B0403020202020204" pitchFamily="34" charset="0"/>
              </a:rPr>
              <a:t>In your opinion, which person you know of best defines the idea of leadership? </a:t>
            </a:r>
          </a:p>
          <a:p>
            <a:pPr marL="571500" indent="-571500">
              <a:spcBef>
                <a:spcPts val="1200"/>
              </a:spcBef>
              <a:buFont typeface="Arial" panose="020B0604020202020204" pitchFamily="34" charset="0"/>
              <a:buChar char="•"/>
            </a:pPr>
            <a:r>
              <a:rPr lang="en-US" sz="3200" dirty="0">
                <a:latin typeface="Helvetica Light" panose="020B0403020202020204" pitchFamily="34" charset="0"/>
              </a:rPr>
              <a:t>Why? What is it about them?</a:t>
            </a:r>
          </a:p>
        </p:txBody>
      </p:sp>
      <p:pic>
        <p:nvPicPr>
          <p:cNvPr id="9" name="Picture 8">
            <a:extLst>
              <a:ext uri="{FF2B5EF4-FFF2-40B4-BE49-F238E27FC236}">
                <a16:creationId xmlns:a16="http://schemas.microsoft.com/office/drawing/2014/main" id="{B3B3A139-DCEA-2E43-9ED5-F02DB32805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7886" y="1697997"/>
            <a:ext cx="5158154" cy="4339650"/>
          </a:xfrm>
          <a:prstGeom prst="rect">
            <a:avLst/>
          </a:prstGeom>
        </p:spPr>
      </p:pic>
    </p:spTree>
    <p:extLst>
      <p:ext uri="{BB962C8B-B14F-4D97-AF65-F5344CB8AC3E}">
        <p14:creationId xmlns:p14="http://schemas.microsoft.com/office/powerpoint/2010/main" val="295983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E9BAD3-2B72-CC4C-A5A7-16BADFB19A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9437" y="-22980"/>
            <a:ext cx="8152563" cy="6870912"/>
          </a:xfrm>
          <a:prstGeom prst="rect">
            <a:avLst/>
          </a:prstGeom>
        </p:spPr>
      </p:pic>
      <p:sp>
        <p:nvSpPr>
          <p:cNvPr id="3" name="Subtitle 2">
            <a:extLst>
              <a:ext uri="{FF2B5EF4-FFF2-40B4-BE49-F238E27FC236}">
                <a16:creationId xmlns:a16="http://schemas.microsoft.com/office/drawing/2014/main" id="{E2F8A830-2431-1641-8393-D3ED33750DD1}"/>
              </a:ext>
            </a:extLst>
          </p:cNvPr>
          <p:cNvSpPr>
            <a:spLocks noGrp="1"/>
          </p:cNvSpPr>
          <p:nvPr>
            <p:ph type="subTitle" idx="1"/>
          </p:nvPr>
        </p:nvSpPr>
        <p:spPr>
          <a:xfrm>
            <a:off x="4553718" y="5681350"/>
            <a:ext cx="6700435" cy="927267"/>
          </a:xfrm>
        </p:spPr>
        <p:txBody>
          <a:bodyPr>
            <a:normAutofit/>
          </a:bodyPr>
          <a:lstStyle/>
          <a:p>
            <a:r>
              <a:rPr lang="en-US" sz="5400" dirty="0">
                <a:solidFill>
                  <a:schemeClr val="bg1"/>
                </a:solidFill>
                <a:latin typeface="Helvetica Light" panose="020B0403020202020204" pitchFamily="34" charset="0"/>
              </a:rPr>
              <a:t>Something different…</a:t>
            </a:r>
          </a:p>
        </p:txBody>
      </p:sp>
      <p:sp>
        <p:nvSpPr>
          <p:cNvPr id="5" name="Rectangle 4">
            <a:extLst>
              <a:ext uri="{FF2B5EF4-FFF2-40B4-BE49-F238E27FC236}">
                <a16:creationId xmlns:a16="http://schemas.microsoft.com/office/drawing/2014/main" id="{163FE949-FC3C-9842-89E3-893C58B89BD3}"/>
              </a:ext>
            </a:extLst>
          </p:cNvPr>
          <p:cNvSpPr/>
          <p:nvPr/>
        </p:nvSpPr>
        <p:spPr>
          <a:xfrm>
            <a:off x="119063" y="1136064"/>
            <a:ext cx="3692825" cy="4585871"/>
          </a:xfrm>
          <a:prstGeom prst="rect">
            <a:avLst/>
          </a:prstGeom>
        </p:spPr>
        <p:txBody>
          <a:bodyPr wrap="square">
            <a:spAutoFit/>
          </a:bodyPr>
          <a:lstStyle/>
          <a:p>
            <a:r>
              <a:rPr lang="en-GB" sz="4400" dirty="0">
                <a:latin typeface="Helvetica Light" panose="020B0403020202020204" pitchFamily="34" charset="0"/>
              </a:rPr>
              <a:t>‘The way to get started is to quit talking and begin doing’</a:t>
            </a:r>
          </a:p>
          <a:p>
            <a:endParaRPr lang="en-GB" sz="4000" dirty="0">
              <a:latin typeface="Helvetica Light" panose="020B0403020202020204" pitchFamily="34" charset="0"/>
            </a:endParaRPr>
          </a:p>
          <a:p>
            <a:r>
              <a:rPr lang="en-GB" sz="2800" dirty="0">
                <a:solidFill>
                  <a:srgbClr val="212529"/>
                </a:solidFill>
                <a:latin typeface="Helvetica Light" panose="020B0403020202020204" pitchFamily="34" charset="0"/>
              </a:rPr>
              <a:t>Walt Disney</a:t>
            </a:r>
            <a:endParaRPr lang="en-US" sz="2800" dirty="0">
              <a:latin typeface="Helvetica Light" panose="020B0403020202020204" pitchFamily="34" charset="0"/>
            </a:endParaRPr>
          </a:p>
        </p:txBody>
      </p:sp>
      <p:sp>
        <p:nvSpPr>
          <p:cNvPr id="6" name="Rectangle 5">
            <a:extLst>
              <a:ext uri="{FF2B5EF4-FFF2-40B4-BE49-F238E27FC236}">
                <a16:creationId xmlns:a16="http://schemas.microsoft.com/office/drawing/2014/main" id="{F0D99F9C-8DD2-5A44-8FAF-F2C658D8464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6248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16AA0-FFEE-F241-98D5-2942894AB21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FA6B9D7-66C5-7F47-9D7F-9853E25A6FDA}"/>
              </a:ext>
            </a:extLst>
          </p:cNvPr>
          <p:cNvSpPr txBox="1">
            <a:spLocks/>
          </p:cNvSpPr>
          <p:nvPr/>
        </p:nvSpPr>
        <p:spPr>
          <a:xfrm>
            <a:off x="0" y="220689"/>
            <a:ext cx="9596176" cy="1497579"/>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Helvetica Light" panose="020B0403020202020204" pitchFamily="34" charset="0"/>
              </a:rPr>
              <a:t> </a:t>
            </a:r>
            <a:r>
              <a:rPr lang="en-US" sz="3200" dirty="0">
                <a:solidFill>
                  <a:schemeClr val="bg1"/>
                </a:solidFill>
                <a:latin typeface="Helvetica Light" panose="020B0403020202020204" pitchFamily="34" charset="0"/>
              </a:rPr>
              <a:t>Watch this series of videos based on CEO secrets and what top CEOs knew before starting out</a:t>
            </a:r>
          </a:p>
        </p:txBody>
      </p:sp>
      <p:sp>
        <p:nvSpPr>
          <p:cNvPr id="3" name="Rectangle 2">
            <a:extLst>
              <a:ext uri="{FF2B5EF4-FFF2-40B4-BE49-F238E27FC236}">
                <a16:creationId xmlns:a16="http://schemas.microsoft.com/office/drawing/2014/main" id="{B17BADAE-0FBB-3A47-A852-8F877E8DD50D}"/>
              </a:ext>
            </a:extLst>
          </p:cNvPr>
          <p:cNvSpPr/>
          <p:nvPr/>
        </p:nvSpPr>
        <p:spPr>
          <a:xfrm>
            <a:off x="6797840" y="6162695"/>
            <a:ext cx="5002716" cy="369332"/>
          </a:xfrm>
          <a:prstGeom prst="rect">
            <a:avLst/>
          </a:prstGeom>
        </p:spPr>
        <p:txBody>
          <a:bodyPr wrap="none">
            <a:spAutoFit/>
          </a:bodyPr>
          <a:lstStyle/>
          <a:p>
            <a:r>
              <a:rPr lang="en-US" dirty="0">
                <a:hlinkClick r:id="rId3"/>
              </a:rPr>
              <a:t>https://www.youtube.com/watch?v=OqXcTA1buvk</a:t>
            </a:r>
            <a:r>
              <a:rPr lang="en-US" dirty="0"/>
              <a:t> </a:t>
            </a:r>
          </a:p>
        </p:txBody>
      </p:sp>
      <p:sp>
        <p:nvSpPr>
          <p:cNvPr id="7" name="Rectangle 6">
            <a:extLst>
              <a:ext uri="{FF2B5EF4-FFF2-40B4-BE49-F238E27FC236}">
                <a16:creationId xmlns:a16="http://schemas.microsoft.com/office/drawing/2014/main" id="{92B8F427-35C8-AD4B-AA00-34F1D9A93AC6}"/>
              </a:ext>
            </a:extLst>
          </p:cNvPr>
          <p:cNvSpPr/>
          <p:nvPr/>
        </p:nvSpPr>
        <p:spPr>
          <a:xfrm>
            <a:off x="6096000" y="3055801"/>
            <a:ext cx="4331551" cy="1323439"/>
          </a:xfrm>
          <a:prstGeom prst="rect">
            <a:avLst/>
          </a:prstGeom>
          <a:solidFill>
            <a:srgbClr val="81D5FD"/>
          </a:solidFill>
        </p:spPr>
        <p:txBody>
          <a:bodyPr wrap="square">
            <a:spAutoFit/>
          </a:bodyPr>
          <a:lstStyle/>
          <a:p>
            <a:r>
              <a:rPr lang="en-US" sz="4000" b="1" dirty="0">
                <a:solidFill>
                  <a:schemeClr val="tx1">
                    <a:lumMod val="85000"/>
                    <a:lumOff val="15000"/>
                  </a:schemeClr>
                </a:solidFill>
                <a:latin typeface="Helvetica Light" panose="020B0403020202020204" pitchFamily="34" charset="0"/>
              </a:rPr>
              <a:t>What can you learn from them?</a:t>
            </a:r>
          </a:p>
        </p:txBody>
      </p:sp>
      <p:pic>
        <p:nvPicPr>
          <p:cNvPr id="9" name="Picture 8" descr="A screen shot of a person&#10;&#10;Description automatically generated">
            <a:hlinkClick r:id="rId3"/>
            <a:extLst>
              <a:ext uri="{FF2B5EF4-FFF2-40B4-BE49-F238E27FC236}">
                <a16:creationId xmlns:a16="http://schemas.microsoft.com/office/drawing/2014/main" id="{4CAC61A9-7DB0-2744-A101-F6C5DDB576FC}"/>
              </a:ext>
            </a:extLst>
          </p:cNvPr>
          <p:cNvPicPr>
            <a:picLocks noChangeAspect="1"/>
          </p:cNvPicPr>
          <p:nvPr/>
        </p:nvPicPr>
        <p:blipFill rotWithShape="1">
          <a:blip r:embed="rId4"/>
          <a:srcRect l="28381" t="6570" r="22948" b="13624"/>
          <a:stretch/>
        </p:blipFill>
        <p:spPr>
          <a:xfrm>
            <a:off x="1764449" y="2147320"/>
            <a:ext cx="3790122" cy="3884169"/>
          </a:xfrm>
          <a:prstGeom prst="rect">
            <a:avLst/>
          </a:prstGeom>
        </p:spPr>
      </p:pic>
      <p:sp>
        <p:nvSpPr>
          <p:cNvPr id="10" name="TextBox 9">
            <a:extLst>
              <a:ext uri="{FF2B5EF4-FFF2-40B4-BE49-F238E27FC236}">
                <a16:creationId xmlns:a16="http://schemas.microsoft.com/office/drawing/2014/main" id="{CF18D15F-EF71-9C4E-A225-88E222680670}"/>
              </a:ext>
            </a:extLst>
          </p:cNvPr>
          <p:cNvSpPr txBox="1"/>
          <p:nvPr/>
        </p:nvSpPr>
        <p:spPr>
          <a:xfrm>
            <a:off x="6797840" y="5037221"/>
            <a:ext cx="4768518" cy="646331"/>
          </a:xfrm>
          <a:prstGeom prst="rect">
            <a:avLst/>
          </a:prstGeom>
          <a:noFill/>
        </p:spPr>
        <p:txBody>
          <a:bodyPr wrap="square" rtlCol="0">
            <a:spAutoFit/>
          </a:bodyPr>
          <a:lstStyle/>
          <a:p>
            <a:r>
              <a:rPr lang="en-US" dirty="0">
                <a:solidFill>
                  <a:srgbClr val="FF0000"/>
                </a:solidFill>
              </a:rPr>
              <a:t>Video links directly to YouTube. We recommend that you embed. Please see notes.  </a:t>
            </a:r>
          </a:p>
        </p:txBody>
      </p:sp>
    </p:spTree>
    <p:extLst>
      <p:ext uri="{BB962C8B-B14F-4D97-AF65-F5344CB8AC3E}">
        <p14:creationId xmlns:p14="http://schemas.microsoft.com/office/powerpoint/2010/main" val="222968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16AA0-FFEE-F241-98D5-2942894AB21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FA6B9D7-66C5-7F47-9D7F-9853E25A6FDA}"/>
              </a:ext>
            </a:extLst>
          </p:cNvPr>
          <p:cNvSpPr txBox="1">
            <a:spLocks/>
          </p:cNvSpPr>
          <p:nvPr/>
        </p:nvSpPr>
        <p:spPr>
          <a:xfrm>
            <a:off x="0" y="340204"/>
            <a:ext cx="7887956" cy="1046469"/>
          </a:xfrm>
          <a:prstGeom prst="rect">
            <a:avLst/>
          </a:prstGeom>
          <a:solidFill>
            <a:srgbClr val="3C7F98"/>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a:t>
            </a:r>
            <a:r>
              <a:rPr lang="en-US" sz="6600" dirty="0">
                <a:solidFill>
                  <a:schemeClr val="bg1"/>
                </a:solidFill>
                <a:latin typeface="Helvetica Light" panose="020B0403020202020204" pitchFamily="34" charset="0"/>
              </a:rPr>
              <a:t>Leadership in the real world</a:t>
            </a:r>
          </a:p>
        </p:txBody>
      </p:sp>
      <p:sp>
        <p:nvSpPr>
          <p:cNvPr id="2" name="Rectangle 1">
            <a:extLst>
              <a:ext uri="{FF2B5EF4-FFF2-40B4-BE49-F238E27FC236}">
                <a16:creationId xmlns:a16="http://schemas.microsoft.com/office/drawing/2014/main" id="{445B14C2-0DAB-B949-B22D-EE442DCB3B74}"/>
              </a:ext>
            </a:extLst>
          </p:cNvPr>
          <p:cNvSpPr/>
          <p:nvPr/>
        </p:nvSpPr>
        <p:spPr>
          <a:xfrm>
            <a:off x="405284" y="2227930"/>
            <a:ext cx="4739472" cy="3539430"/>
          </a:xfrm>
          <a:prstGeom prst="rect">
            <a:avLst/>
          </a:prstGeom>
        </p:spPr>
        <p:txBody>
          <a:bodyPr wrap="square">
            <a:spAutoFit/>
          </a:bodyPr>
          <a:lstStyle/>
          <a:p>
            <a:r>
              <a:rPr lang="en-US" sz="3200" dirty="0">
                <a:latin typeface="Helvetica Light" panose="020B0403020202020204" pitchFamily="34" charset="0"/>
              </a:rPr>
              <a:t>Leadership is one part of Business; it plays a significant role in the short and long term success of an </a:t>
            </a:r>
            <a:r>
              <a:rPr lang="en-US" sz="3200" dirty="0" err="1">
                <a:latin typeface="Helvetica Light" panose="020B0403020202020204" pitchFamily="34" charset="0"/>
              </a:rPr>
              <a:t>organisation</a:t>
            </a:r>
            <a:r>
              <a:rPr lang="en-US" sz="3200" dirty="0">
                <a:latin typeface="Helvetica Light" panose="020B0403020202020204" pitchFamily="34" charset="0"/>
              </a:rPr>
              <a:t> and an economy.</a:t>
            </a:r>
          </a:p>
        </p:txBody>
      </p:sp>
      <p:pic>
        <p:nvPicPr>
          <p:cNvPr id="7" name="Picture 6">
            <a:extLst>
              <a:ext uri="{FF2B5EF4-FFF2-40B4-BE49-F238E27FC236}">
                <a16:creationId xmlns:a16="http://schemas.microsoft.com/office/drawing/2014/main" id="{271BFFD6-0361-3B44-964E-DB85CC98024F}"/>
              </a:ext>
            </a:extLst>
          </p:cNvPr>
          <p:cNvPicPr>
            <a:picLocks noChangeAspect="1"/>
          </p:cNvPicPr>
          <p:nvPr/>
        </p:nvPicPr>
        <p:blipFill>
          <a:blip r:embed="rId2"/>
          <a:stretch>
            <a:fillRect/>
          </a:stretch>
        </p:blipFill>
        <p:spPr>
          <a:xfrm>
            <a:off x="5593163" y="1968285"/>
            <a:ext cx="6218611" cy="4161210"/>
          </a:xfrm>
          <a:prstGeom prst="rect">
            <a:avLst/>
          </a:prstGeom>
        </p:spPr>
      </p:pic>
    </p:spTree>
    <p:extLst>
      <p:ext uri="{BB962C8B-B14F-4D97-AF65-F5344CB8AC3E}">
        <p14:creationId xmlns:p14="http://schemas.microsoft.com/office/powerpoint/2010/main" val="369079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16AA0-FFEE-F241-98D5-2942894AB21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4203393C-2DA0-3D48-A438-4B601E876235}"/>
              </a:ext>
            </a:extLst>
          </p:cNvPr>
          <p:cNvSpPr/>
          <p:nvPr/>
        </p:nvSpPr>
        <p:spPr>
          <a:xfrm>
            <a:off x="525862" y="1920153"/>
            <a:ext cx="5834745" cy="4524315"/>
          </a:xfrm>
          <a:prstGeom prst="rect">
            <a:avLst/>
          </a:prstGeom>
        </p:spPr>
        <p:txBody>
          <a:bodyPr wrap="square">
            <a:spAutoFit/>
          </a:bodyPr>
          <a:lstStyle/>
          <a:p>
            <a:r>
              <a:rPr lang="en-US" sz="3200" dirty="0">
                <a:solidFill>
                  <a:schemeClr val="tx1">
                    <a:lumMod val="85000"/>
                    <a:lumOff val="15000"/>
                  </a:schemeClr>
                </a:solidFill>
                <a:latin typeface="Helvetica Light" panose="020B0403020202020204" pitchFamily="34" charset="0"/>
              </a:rPr>
              <a:t>Tim Cook had the unenviable task of taking over Apple from Steve Jobs. He has succeeded where many expected him to fail - Apple has grown even bigger than when Jobs was CEO.</a:t>
            </a:r>
            <a:r>
              <a:rPr lang="en-US" sz="3200" b="1" dirty="0">
                <a:solidFill>
                  <a:schemeClr val="tx1">
                    <a:lumMod val="85000"/>
                    <a:lumOff val="15000"/>
                  </a:schemeClr>
                </a:solidFill>
                <a:latin typeface="Helvetica Light" panose="020B0403020202020204" pitchFamily="34" charset="0"/>
              </a:rPr>
              <a:t> </a:t>
            </a:r>
          </a:p>
          <a:p>
            <a:r>
              <a:rPr lang="en-US" sz="3200" b="1" dirty="0">
                <a:solidFill>
                  <a:schemeClr val="tx1">
                    <a:lumMod val="85000"/>
                    <a:lumOff val="15000"/>
                  </a:schemeClr>
                </a:solidFill>
                <a:latin typeface="Helvetica Light" panose="020B0403020202020204" pitchFamily="34" charset="0"/>
              </a:rPr>
              <a:t>How did Tim Cook achieve this?</a:t>
            </a:r>
          </a:p>
        </p:txBody>
      </p:sp>
      <p:sp>
        <p:nvSpPr>
          <p:cNvPr id="7" name="Title 1">
            <a:extLst>
              <a:ext uri="{FF2B5EF4-FFF2-40B4-BE49-F238E27FC236}">
                <a16:creationId xmlns:a16="http://schemas.microsoft.com/office/drawing/2014/main" id="{55B0101C-2E5C-4A42-9BBD-D2F52BC4F9FC}"/>
              </a:ext>
            </a:extLst>
          </p:cNvPr>
          <p:cNvSpPr txBox="1">
            <a:spLocks/>
          </p:cNvSpPr>
          <p:nvPr/>
        </p:nvSpPr>
        <p:spPr>
          <a:xfrm>
            <a:off x="0" y="340204"/>
            <a:ext cx="7887956" cy="1046469"/>
          </a:xfrm>
          <a:prstGeom prst="rect">
            <a:avLst/>
          </a:prstGeom>
          <a:solidFill>
            <a:srgbClr val="3C7F98"/>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a:t>
            </a:r>
            <a:r>
              <a:rPr lang="en-US" sz="6600" dirty="0">
                <a:solidFill>
                  <a:schemeClr val="bg1"/>
                </a:solidFill>
                <a:latin typeface="Helvetica Light" panose="020B0403020202020204" pitchFamily="34" charset="0"/>
              </a:rPr>
              <a:t>Leadership in the real world</a:t>
            </a:r>
          </a:p>
        </p:txBody>
      </p:sp>
      <p:sp>
        <p:nvSpPr>
          <p:cNvPr id="3" name="Rectangle 2">
            <a:extLst>
              <a:ext uri="{FF2B5EF4-FFF2-40B4-BE49-F238E27FC236}">
                <a16:creationId xmlns:a16="http://schemas.microsoft.com/office/drawing/2014/main" id="{BBDF25E3-C4A9-3E4C-9295-292E4D08DEAD}"/>
              </a:ext>
            </a:extLst>
          </p:cNvPr>
          <p:cNvSpPr/>
          <p:nvPr/>
        </p:nvSpPr>
        <p:spPr>
          <a:xfrm>
            <a:off x="7435779" y="2583837"/>
            <a:ext cx="4451421" cy="2308324"/>
          </a:xfrm>
          <a:prstGeom prst="rect">
            <a:avLst/>
          </a:prstGeom>
        </p:spPr>
        <p:txBody>
          <a:bodyPr wrap="square">
            <a:spAutoFit/>
          </a:bodyPr>
          <a:lstStyle/>
          <a:p>
            <a:r>
              <a:rPr lang="en-US" dirty="0">
                <a:solidFill>
                  <a:schemeClr val="tx1">
                    <a:lumMod val="85000"/>
                    <a:lumOff val="15000"/>
                  </a:schemeClr>
                </a:solidFill>
                <a:highlight>
                  <a:srgbClr val="FFFF00"/>
                </a:highlight>
                <a:latin typeface="Helvetica Light" panose="020B0403020202020204" pitchFamily="34" charset="0"/>
              </a:rPr>
              <a:t>BBC: </a:t>
            </a:r>
            <a:r>
              <a:rPr lang="en-US" dirty="0">
                <a:solidFill>
                  <a:schemeClr val="tx1">
                    <a:lumMod val="85000"/>
                    <a:lumOff val="15000"/>
                  </a:schemeClr>
                </a:solidFill>
                <a:latin typeface="Helvetica Light" panose="020B0403020202020204" pitchFamily="34" charset="0"/>
                <a:hlinkClick r:id="rId2">
                  <a:extLst>
                    <a:ext uri="{A12FA001-AC4F-418D-AE19-62706E023703}">
                      <ahyp:hlinkClr xmlns:ahyp="http://schemas.microsoft.com/office/drawing/2018/hyperlinkcolor" val="tx"/>
                    </a:ext>
                  </a:extLst>
                </a:hlinkClick>
              </a:rPr>
              <a:t>https://www.bbc.com/news/av/technology-41590332/tim-cook-leadership-tips-from-apple-s-chief-executive</a:t>
            </a:r>
            <a:r>
              <a:rPr lang="en-US" dirty="0">
                <a:solidFill>
                  <a:schemeClr val="tx1">
                    <a:lumMod val="85000"/>
                    <a:lumOff val="15000"/>
                  </a:schemeClr>
                </a:solidFill>
                <a:latin typeface="Helvetica Light" panose="020B0403020202020204" pitchFamily="34" charset="0"/>
              </a:rPr>
              <a:t> </a:t>
            </a:r>
          </a:p>
          <a:p>
            <a:r>
              <a:rPr lang="en-US" dirty="0" err="1">
                <a:solidFill>
                  <a:schemeClr val="tx1">
                    <a:lumMod val="85000"/>
                    <a:lumOff val="15000"/>
                  </a:schemeClr>
                </a:solidFill>
                <a:latin typeface="Helvetica Light" panose="020B0403020202020204" pitchFamily="34" charset="0"/>
              </a:rPr>
              <a:t>LifeHack</a:t>
            </a:r>
            <a:r>
              <a:rPr lang="en-US" dirty="0">
                <a:solidFill>
                  <a:schemeClr val="tx1">
                    <a:lumMod val="85000"/>
                    <a:lumOff val="15000"/>
                  </a:schemeClr>
                </a:solidFill>
                <a:latin typeface="Helvetica Light" panose="020B0403020202020204" pitchFamily="34" charset="0"/>
              </a:rPr>
              <a:t>: </a:t>
            </a:r>
            <a:r>
              <a:rPr lang="en-US" dirty="0">
                <a:solidFill>
                  <a:schemeClr val="tx1">
                    <a:lumMod val="85000"/>
                    <a:lumOff val="15000"/>
                  </a:schemeClr>
                </a:solidFill>
                <a:latin typeface="Helvetica Light" panose="020B0403020202020204" pitchFamily="34" charset="0"/>
                <a:hlinkClick r:id="rId3">
                  <a:extLst>
                    <a:ext uri="{A12FA001-AC4F-418D-AE19-62706E023703}">
                      <ahyp:hlinkClr xmlns:ahyp="http://schemas.microsoft.com/office/drawing/2018/hyperlinkcolor" val="tx"/>
                    </a:ext>
                  </a:extLst>
                </a:hlinkClick>
              </a:rPr>
              <a:t>https://www.lifehack.org/articles/productivity/11-leadership-lessons-can-learn-from-tim-cook.html</a:t>
            </a:r>
            <a:r>
              <a:rPr lang="en-US" dirty="0">
                <a:solidFill>
                  <a:schemeClr val="tx1">
                    <a:lumMod val="85000"/>
                    <a:lumOff val="15000"/>
                  </a:schemeClr>
                </a:solidFill>
                <a:latin typeface="Helvetica Light" panose="020B0403020202020204" pitchFamily="34" charset="0"/>
              </a:rPr>
              <a:t> </a:t>
            </a:r>
          </a:p>
        </p:txBody>
      </p:sp>
    </p:spTree>
    <p:extLst>
      <p:ext uri="{BB962C8B-B14F-4D97-AF65-F5344CB8AC3E}">
        <p14:creationId xmlns:p14="http://schemas.microsoft.com/office/powerpoint/2010/main" val="3171058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16AA0-FFEE-F241-98D5-2942894AB213}"/>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DFA6B9D7-66C5-7F47-9D7F-9853E25A6FDA}"/>
              </a:ext>
            </a:extLst>
          </p:cNvPr>
          <p:cNvSpPr txBox="1">
            <a:spLocks/>
          </p:cNvSpPr>
          <p:nvPr/>
        </p:nvSpPr>
        <p:spPr>
          <a:xfrm>
            <a:off x="0" y="220689"/>
            <a:ext cx="7034785" cy="786823"/>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Light" panose="020B0403020202020204" pitchFamily="34" charset="0"/>
              </a:rPr>
              <a:t> TASK: </a:t>
            </a:r>
            <a:r>
              <a:rPr lang="en-US" dirty="0">
                <a:solidFill>
                  <a:schemeClr val="bg1"/>
                </a:solidFill>
                <a:latin typeface="Helvetica Light" panose="020B0403020202020204" pitchFamily="34" charset="0"/>
              </a:rPr>
              <a:t>Global challenges </a:t>
            </a:r>
            <a:endParaRPr lang="en-US" sz="6600" dirty="0">
              <a:solidFill>
                <a:schemeClr val="bg1"/>
              </a:solidFill>
              <a:latin typeface="Helvetica Light" panose="020B0403020202020204" pitchFamily="34" charset="0"/>
            </a:endParaRPr>
          </a:p>
        </p:txBody>
      </p:sp>
      <p:grpSp>
        <p:nvGrpSpPr>
          <p:cNvPr id="7" name="Group 6">
            <a:extLst>
              <a:ext uri="{FF2B5EF4-FFF2-40B4-BE49-F238E27FC236}">
                <a16:creationId xmlns:a16="http://schemas.microsoft.com/office/drawing/2014/main" id="{9D00E758-F7C3-374D-AC78-A14834883998}"/>
              </a:ext>
            </a:extLst>
          </p:cNvPr>
          <p:cNvGrpSpPr/>
          <p:nvPr/>
        </p:nvGrpSpPr>
        <p:grpSpPr>
          <a:xfrm>
            <a:off x="387398" y="1127027"/>
            <a:ext cx="6513603" cy="2995829"/>
            <a:chOff x="0" y="2653"/>
            <a:chExt cx="6513603" cy="3584471"/>
          </a:xfrm>
          <a:solidFill>
            <a:srgbClr val="81D5FD"/>
          </a:solidFill>
        </p:grpSpPr>
        <p:sp>
          <p:nvSpPr>
            <p:cNvPr id="8" name="Up Arrow Callout 7">
              <a:extLst>
                <a:ext uri="{FF2B5EF4-FFF2-40B4-BE49-F238E27FC236}">
                  <a16:creationId xmlns:a16="http://schemas.microsoft.com/office/drawing/2014/main" id="{3FC08530-EB53-0A46-B169-71663E6A3FA9}"/>
                </a:ext>
              </a:extLst>
            </p:cNvPr>
            <p:cNvSpPr/>
            <p:nvPr/>
          </p:nvSpPr>
          <p:spPr>
            <a:xfrm rot="10800000">
              <a:off x="0" y="2653"/>
              <a:ext cx="6513603" cy="3584471"/>
            </a:xfrm>
            <a:prstGeom prst="upArrowCallout">
              <a:avLst/>
            </a:prstGeom>
            <a:grpFill/>
          </p:spPr>
          <p:style>
            <a:lnRef idx="0">
              <a:schemeClr val="lt1">
                <a:hueOff val="0"/>
                <a:satOff val="0"/>
                <a:lumOff val="0"/>
                <a:alphaOff val="0"/>
              </a:schemeClr>
            </a:lnRef>
            <a:fillRef idx="3">
              <a:schemeClr val="accent2">
                <a:hueOff val="-1455363"/>
                <a:satOff val="-83928"/>
                <a:lumOff val="8628"/>
                <a:alphaOff val="0"/>
              </a:schemeClr>
            </a:fillRef>
            <a:effectRef idx="3">
              <a:schemeClr val="accent2">
                <a:hueOff val="-1455363"/>
                <a:satOff val="-83928"/>
                <a:lumOff val="8628"/>
                <a:alphaOff val="0"/>
              </a:schemeClr>
            </a:effectRef>
            <a:fontRef idx="minor">
              <a:schemeClr val="lt1"/>
            </a:fontRef>
          </p:style>
        </p:sp>
        <p:sp>
          <p:nvSpPr>
            <p:cNvPr id="9" name="Up Arrow Callout 4">
              <a:extLst>
                <a:ext uri="{FF2B5EF4-FFF2-40B4-BE49-F238E27FC236}">
                  <a16:creationId xmlns:a16="http://schemas.microsoft.com/office/drawing/2014/main" id="{CFA53332-9CB5-9F4D-BC2E-38DA2E19692B}"/>
                </a:ext>
              </a:extLst>
            </p:cNvPr>
            <p:cNvSpPr txBox="1"/>
            <p:nvPr/>
          </p:nvSpPr>
          <p:spPr>
            <a:xfrm rot="21600000">
              <a:off x="0" y="2653"/>
              <a:ext cx="6513603" cy="23290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lumMod val="85000"/>
                      <a:lumOff val="15000"/>
                    </a:schemeClr>
                  </a:solidFill>
                  <a:latin typeface="Helvetica Light" panose="020B0403020202020204" pitchFamily="34" charset="0"/>
                </a:rPr>
                <a:t>Within your team, investigate some of today’s great leaders found in the world around us. </a:t>
              </a:r>
            </a:p>
          </p:txBody>
        </p:sp>
      </p:grpSp>
      <p:grpSp>
        <p:nvGrpSpPr>
          <p:cNvPr id="10" name="Group 9">
            <a:extLst>
              <a:ext uri="{FF2B5EF4-FFF2-40B4-BE49-F238E27FC236}">
                <a16:creationId xmlns:a16="http://schemas.microsoft.com/office/drawing/2014/main" id="{858FD13B-825D-DD48-95EA-B64C83AE993E}"/>
              </a:ext>
            </a:extLst>
          </p:cNvPr>
          <p:cNvGrpSpPr/>
          <p:nvPr/>
        </p:nvGrpSpPr>
        <p:grpSpPr>
          <a:xfrm>
            <a:off x="260590" y="4158498"/>
            <a:ext cx="6513603" cy="2330605"/>
            <a:chOff x="0" y="3552166"/>
            <a:chExt cx="6513603" cy="2330605"/>
          </a:xfrm>
          <a:solidFill>
            <a:srgbClr val="FBCFF3"/>
          </a:solidFill>
        </p:grpSpPr>
        <p:sp>
          <p:nvSpPr>
            <p:cNvPr id="11" name="Rectangle 10">
              <a:extLst>
                <a:ext uri="{FF2B5EF4-FFF2-40B4-BE49-F238E27FC236}">
                  <a16:creationId xmlns:a16="http://schemas.microsoft.com/office/drawing/2014/main" id="{2E3DD7B0-BD8F-4844-A21D-F1516EF76A20}"/>
                </a:ext>
              </a:extLst>
            </p:cNvPr>
            <p:cNvSpPr/>
            <p:nvPr/>
          </p:nvSpPr>
          <p:spPr>
            <a:xfrm>
              <a:off x="0" y="3552166"/>
              <a:ext cx="6513603" cy="2330605"/>
            </a:xfrm>
            <a:prstGeom prst="rect">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A5AA7471-8387-8D48-AC11-2B1732815659}"/>
                </a:ext>
              </a:extLst>
            </p:cNvPr>
            <p:cNvSpPr txBox="1"/>
            <p:nvPr/>
          </p:nvSpPr>
          <p:spPr>
            <a:xfrm>
              <a:off x="0" y="3552166"/>
              <a:ext cx="6513603" cy="12585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400" kern="1200" dirty="0">
                  <a:solidFill>
                    <a:schemeClr val="tx1">
                      <a:lumMod val="85000"/>
                      <a:lumOff val="15000"/>
                    </a:schemeClr>
                  </a:solidFill>
                  <a:latin typeface="Helvetica Light" panose="020B0403020202020204" pitchFamily="34" charset="0"/>
                </a:rPr>
                <a:t>The leaders could be CEOs, politicians, humanitarians, public figures</a:t>
              </a:r>
            </a:p>
          </p:txBody>
        </p:sp>
      </p:grpSp>
      <p:grpSp>
        <p:nvGrpSpPr>
          <p:cNvPr id="13" name="Group 12">
            <a:extLst>
              <a:ext uri="{FF2B5EF4-FFF2-40B4-BE49-F238E27FC236}">
                <a16:creationId xmlns:a16="http://schemas.microsoft.com/office/drawing/2014/main" id="{AEBF6807-0235-B64F-88E6-C542B8AAA691}"/>
              </a:ext>
            </a:extLst>
          </p:cNvPr>
          <p:cNvGrpSpPr/>
          <p:nvPr/>
        </p:nvGrpSpPr>
        <p:grpSpPr>
          <a:xfrm>
            <a:off x="498501" y="5194934"/>
            <a:ext cx="2902170" cy="1072078"/>
            <a:chOff x="0" y="4764081"/>
            <a:chExt cx="3256801" cy="1072078"/>
          </a:xfrm>
        </p:grpSpPr>
        <p:sp>
          <p:nvSpPr>
            <p:cNvPr id="14" name="Rectangle 13">
              <a:extLst>
                <a:ext uri="{FF2B5EF4-FFF2-40B4-BE49-F238E27FC236}">
                  <a16:creationId xmlns:a16="http://schemas.microsoft.com/office/drawing/2014/main" id="{F0A8011B-807C-414E-A75E-690CBA3CCC69}"/>
                </a:ext>
              </a:extLst>
            </p:cNvPr>
            <p:cNvSpPr/>
            <p:nvPr/>
          </p:nvSpPr>
          <p:spPr>
            <a:xfrm>
              <a:off x="0" y="4764081"/>
              <a:ext cx="3256801" cy="1072078"/>
            </a:xfrm>
            <a:prstGeom prst="rect">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3B41CA5D-ED51-824C-AA24-83B10627ACDA}"/>
                </a:ext>
              </a:extLst>
            </p:cNvPr>
            <p:cNvSpPr txBox="1"/>
            <p:nvPr/>
          </p:nvSpPr>
          <p:spPr>
            <a:xfrm>
              <a:off x="0" y="4764081"/>
              <a:ext cx="3256801" cy="1072078"/>
            </a:xfrm>
            <a:prstGeom prst="rect">
              <a:avLst/>
            </a:prstGeom>
            <a:solidFill>
              <a:srgbClr val="3C7F98"/>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000" kern="1200" dirty="0">
                  <a:solidFill>
                    <a:schemeClr val="bg1"/>
                  </a:solidFill>
                  <a:latin typeface="Helvetica Light" panose="020B0403020202020204" pitchFamily="34" charset="0"/>
                </a:rPr>
                <a:t>What defines them as a leader?</a:t>
              </a:r>
            </a:p>
          </p:txBody>
        </p:sp>
      </p:grpSp>
      <p:pic>
        <p:nvPicPr>
          <p:cNvPr id="3" name="Picture 2">
            <a:extLst>
              <a:ext uri="{FF2B5EF4-FFF2-40B4-BE49-F238E27FC236}">
                <a16:creationId xmlns:a16="http://schemas.microsoft.com/office/drawing/2014/main" id="{5AEAE70B-8935-F744-8348-694CDEBF07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9926" y="1625436"/>
            <a:ext cx="4560630" cy="4105537"/>
          </a:xfrm>
          <a:prstGeom prst="rect">
            <a:avLst/>
          </a:prstGeom>
        </p:spPr>
      </p:pic>
      <p:sp>
        <p:nvSpPr>
          <p:cNvPr id="19" name="Rectangle 18">
            <a:extLst>
              <a:ext uri="{FF2B5EF4-FFF2-40B4-BE49-F238E27FC236}">
                <a16:creationId xmlns:a16="http://schemas.microsoft.com/office/drawing/2014/main" id="{BBCBE9D5-F0AA-DA4C-9B45-748C634CBDED}"/>
              </a:ext>
            </a:extLst>
          </p:cNvPr>
          <p:cNvSpPr/>
          <p:nvPr/>
        </p:nvSpPr>
        <p:spPr>
          <a:xfrm>
            <a:off x="3517391" y="5268538"/>
            <a:ext cx="3010217" cy="924869"/>
          </a:xfrm>
          <a:prstGeom prst="rect">
            <a:avLst/>
          </a:prstGeom>
          <a:solidFill>
            <a:srgbClr val="3C7F98"/>
          </a:solidFill>
        </p:spPr>
        <p:txBody>
          <a:bodyPr wrap="square">
            <a:spAutoFit/>
          </a:bodyPr>
          <a:lstStyle/>
          <a:p>
            <a:pPr lvl="0" algn="ctr" defTabSz="1066800">
              <a:lnSpc>
                <a:spcPct val="90000"/>
              </a:lnSpc>
              <a:spcBef>
                <a:spcPct val="0"/>
              </a:spcBef>
              <a:spcAft>
                <a:spcPct val="35000"/>
              </a:spcAft>
            </a:pPr>
            <a:r>
              <a:rPr lang="en-US" sz="2000" dirty="0">
                <a:solidFill>
                  <a:schemeClr val="bg1"/>
                </a:solidFill>
                <a:latin typeface="Helvetica Light" panose="020B0403020202020204" pitchFamily="34" charset="0"/>
              </a:rPr>
              <a:t>What characteristics would you replicate in your leadership style?</a:t>
            </a:r>
          </a:p>
        </p:txBody>
      </p:sp>
    </p:spTree>
    <p:extLst>
      <p:ext uri="{BB962C8B-B14F-4D97-AF65-F5344CB8AC3E}">
        <p14:creationId xmlns:p14="http://schemas.microsoft.com/office/powerpoint/2010/main" val="547243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C7F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9837-3204-C246-A579-A5AD85C1D471}"/>
              </a:ext>
            </a:extLst>
          </p:cNvPr>
          <p:cNvSpPr>
            <a:spLocks noGrp="1"/>
          </p:cNvSpPr>
          <p:nvPr>
            <p:ph type="title"/>
          </p:nvPr>
        </p:nvSpPr>
        <p:spPr>
          <a:xfrm>
            <a:off x="727668" y="204351"/>
            <a:ext cx="10515600" cy="1325563"/>
          </a:xfrm>
        </p:spPr>
        <p:txBody>
          <a:bodyPr>
            <a:normAutofit/>
          </a:bodyPr>
          <a:lstStyle/>
          <a:p>
            <a:r>
              <a:rPr lang="en-US" dirty="0">
                <a:latin typeface="Helvetica Light" panose="020B0403020202020204" pitchFamily="34" charset="0"/>
              </a:rPr>
              <a:t>A successful GCSE student</a:t>
            </a:r>
          </a:p>
        </p:txBody>
      </p:sp>
      <p:graphicFrame>
        <p:nvGraphicFramePr>
          <p:cNvPr id="5" name="Content Placeholder 2">
            <a:extLst>
              <a:ext uri="{FF2B5EF4-FFF2-40B4-BE49-F238E27FC236}">
                <a16:creationId xmlns:a16="http://schemas.microsoft.com/office/drawing/2014/main" id="{B9D3EF11-9309-4872-BCCF-CB6F397DE892}"/>
              </a:ext>
            </a:extLst>
          </p:cNvPr>
          <p:cNvGraphicFramePr>
            <a:graphicFrameLocks noGrp="1"/>
          </p:cNvGraphicFramePr>
          <p:nvPr>
            <p:ph idx="1"/>
            <p:extLst>
              <p:ext uri="{D42A27DB-BD31-4B8C-83A1-F6EECF244321}">
                <p14:modId xmlns:p14="http://schemas.microsoft.com/office/powerpoint/2010/main" val="1065344048"/>
              </p:ext>
            </p:extLst>
          </p:nvPr>
        </p:nvGraphicFramePr>
        <p:xfrm>
          <a:off x="838200" y="1253331"/>
          <a:ext cx="10515600" cy="4876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0E8223D2-505C-A341-A0C8-8E6D65840468}"/>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6042900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D36808-9D10-7F46-BC96-62C11C0D6A90}"/>
              </a:ext>
            </a:extLst>
          </p:cNvPr>
          <p:cNvSpPr txBox="1">
            <a:spLocks/>
          </p:cNvSpPr>
          <p:nvPr/>
        </p:nvSpPr>
        <p:spPr>
          <a:xfrm>
            <a:off x="0" y="206853"/>
            <a:ext cx="6179736" cy="834880"/>
          </a:xfrm>
          <a:prstGeom prst="rect">
            <a:avLst/>
          </a:prstGeom>
          <a:solidFill>
            <a:srgbClr val="3C7F9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Helvetica Light" panose="020B0403020202020204" pitchFamily="34" charset="0"/>
              </a:rPr>
              <a:t>A career in Business</a:t>
            </a:r>
            <a:endParaRPr lang="en-US" sz="4000" dirty="0">
              <a:solidFill>
                <a:schemeClr val="bg1"/>
              </a:solidFill>
              <a:latin typeface="Helvetica Light" panose="020B0403020202020204" pitchFamily="34" charset="0"/>
            </a:endParaRPr>
          </a:p>
        </p:txBody>
      </p:sp>
      <p:sp>
        <p:nvSpPr>
          <p:cNvPr id="5" name="Rectangle 4">
            <a:extLst>
              <a:ext uri="{FF2B5EF4-FFF2-40B4-BE49-F238E27FC236}">
                <a16:creationId xmlns:a16="http://schemas.microsoft.com/office/drawing/2014/main" id="{5A696339-F9AA-E44E-841A-7AFFC31BCF39}"/>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screenshot of a social media post&#10;&#10;Description automatically generated">
            <a:extLst>
              <a:ext uri="{FF2B5EF4-FFF2-40B4-BE49-F238E27FC236}">
                <a16:creationId xmlns:a16="http://schemas.microsoft.com/office/drawing/2014/main" id="{994CF520-062F-1740-8FBE-3B3FEE4121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82262" y="3429000"/>
            <a:ext cx="6697948" cy="2563881"/>
          </a:xfrm>
          <a:prstGeom prst="rect">
            <a:avLst/>
          </a:prstGeom>
        </p:spPr>
      </p:pic>
      <p:sp>
        <p:nvSpPr>
          <p:cNvPr id="8" name="Rectangle 7">
            <a:extLst>
              <a:ext uri="{FF2B5EF4-FFF2-40B4-BE49-F238E27FC236}">
                <a16:creationId xmlns:a16="http://schemas.microsoft.com/office/drawing/2014/main" id="{EBC18A5E-94E0-B844-A0A0-0B50F25DCBF5}"/>
              </a:ext>
            </a:extLst>
          </p:cNvPr>
          <p:cNvSpPr/>
          <p:nvPr/>
        </p:nvSpPr>
        <p:spPr>
          <a:xfrm>
            <a:off x="5458840" y="1471047"/>
            <a:ext cx="6096000" cy="1815882"/>
          </a:xfrm>
          <a:prstGeom prst="rect">
            <a:avLst/>
          </a:prstGeom>
        </p:spPr>
        <p:txBody>
          <a:bodyPr>
            <a:spAutoFit/>
          </a:bodyPr>
          <a:lstStyle/>
          <a:p>
            <a:r>
              <a:rPr lang="en-US" sz="2800" dirty="0" err="1">
                <a:solidFill>
                  <a:srgbClr val="000000"/>
                </a:solidFill>
                <a:latin typeface="Helvetica Light" panose="020B0403020202020204" pitchFamily="34" charset="0"/>
              </a:rPr>
              <a:t>Utilise</a:t>
            </a:r>
            <a:r>
              <a:rPr lang="en-US" sz="2800" dirty="0">
                <a:solidFill>
                  <a:srgbClr val="000000"/>
                </a:solidFill>
                <a:latin typeface="Helvetica Light" panose="020B0403020202020204" pitchFamily="34" charset="0"/>
              </a:rPr>
              <a:t> </a:t>
            </a:r>
            <a:r>
              <a:rPr lang="en-US" sz="2800" dirty="0">
                <a:solidFill>
                  <a:srgbClr val="000000"/>
                </a:solidFill>
                <a:latin typeface="Helvetica Light" panose="020B0403020202020204" pitchFamily="34" charset="0"/>
                <a:hlinkClick r:id="rId3"/>
              </a:rPr>
              <a:t>www.careermap.co.uk</a:t>
            </a:r>
            <a:r>
              <a:rPr lang="en-US" sz="2800" dirty="0">
                <a:solidFill>
                  <a:srgbClr val="000000"/>
                </a:solidFill>
                <a:latin typeface="Helvetica Light" panose="020B0403020202020204" pitchFamily="34" charset="0"/>
              </a:rPr>
              <a:t> to investigate some companies and job roles which may appeal to you. What are they looking for?</a:t>
            </a:r>
          </a:p>
        </p:txBody>
      </p:sp>
      <p:sp>
        <p:nvSpPr>
          <p:cNvPr id="9" name="Content Placeholder 2">
            <a:extLst>
              <a:ext uri="{FF2B5EF4-FFF2-40B4-BE49-F238E27FC236}">
                <a16:creationId xmlns:a16="http://schemas.microsoft.com/office/drawing/2014/main" id="{AE0A25C8-FAEB-C649-B9DB-A8E6915F69A6}"/>
              </a:ext>
            </a:extLst>
          </p:cNvPr>
          <p:cNvSpPr>
            <a:spLocks noGrp="1"/>
          </p:cNvSpPr>
          <p:nvPr>
            <p:ph idx="1"/>
          </p:nvPr>
        </p:nvSpPr>
        <p:spPr>
          <a:xfrm>
            <a:off x="481428" y="1415565"/>
            <a:ext cx="4562843" cy="4819221"/>
          </a:xfrm>
          <a:solidFill>
            <a:srgbClr val="81D5FD"/>
          </a:solidFill>
        </p:spPr>
        <p:txBody>
          <a:bodyPr anchor="ctr">
            <a:normAutofit/>
          </a:bodyPr>
          <a:lstStyle/>
          <a:p>
            <a:r>
              <a:rPr lang="en-US" dirty="0">
                <a:solidFill>
                  <a:srgbClr val="000000"/>
                </a:solidFill>
                <a:latin typeface="Helvetica Light" panose="020B0403020202020204" pitchFamily="34" charset="0"/>
              </a:rPr>
              <a:t>Consider the characteristics identified earlier.</a:t>
            </a:r>
          </a:p>
          <a:p>
            <a:r>
              <a:rPr lang="en-US" dirty="0">
                <a:solidFill>
                  <a:srgbClr val="000000"/>
                </a:solidFill>
                <a:latin typeface="Helvetica Light" panose="020B0403020202020204" pitchFamily="34" charset="0"/>
              </a:rPr>
              <a:t>Do these characteristics match up with the kind of career you are interested in? </a:t>
            </a:r>
          </a:p>
          <a:p>
            <a:r>
              <a:rPr lang="en-US" dirty="0">
                <a:solidFill>
                  <a:srgbClr val="000000"/>
                </a:solidFill>
                <a:latin typeface="Helvetica Light" panose="020B0403020202020204" pitchFamily="34" charset="0"/>
              </a:rPr>
              <a:t>What is it Businesses are really looking for? Just grades or more on top?</a:t>
            </a:r>
          </a:p>
          <a:p>
            <a:endParaRPr lang="en-US" dirty="0">
              <a:solidFill>
                <a:srgbClr val="000000"/>
              </a:solidFill>
              <a:latin typeface="Helvetica Light" panose="020B0403020202020204" pitchFamily="34" charset="0"/>
            </a:endParaRPr>
          </a:p>
        </p:txBody>
      </p:sp>
    </p:spTree>
    <p:extLst>
      <p:ext uri="{BB962C8B-B14F-4D97-AF65-F5344CB8AC3E}">
        <p14:creationId xmlns:p14="http://schemas.microsoft.com/office/powerpoint/2010/main" val="378475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D99D9A-4C50-D44B-AC78-CA520C0A7392}"/>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A599D86-0666-A44E-A6DA-1674A8C25B67}"/>
              </a:ext>
            </a:extLst>
          </p:cNvPr>
          <p:cNvSpPr>
            <a:spLocks noGrp="1"/>
          </p:cNvSpPr>
          <p:nvPr>
            <p:ph type="title"/>
          </p:nvPr>
        </p:nvSpPr>
        <p:spPr>
          <a:xfrm>
            <a:off x="0" y="196024"/>
            <a:ext cx="8677589" cy="1051693"/>
          </a:xfrm>
          <a:solidFill>
            <a:srgbClr val="3C7F98"/>
          </a:solidFill>
        </p:spPr>
        <p:txBody>
          <a:bodyPr/>
          <a:lstStyle/>
          <a:p>
            <a:pPr algn="ctr"/>
            <a:r>
              <a:rPr lang="en-US" dirty="0">
                <a:solidFill>
                  <a:schemeClr val="bg1"/>
                </a:solidFill>
                <a:latin typeface="Helvetica Light" panose="020B0403020202020204" pitchFamily="34" charset="0"/>
              </a:rPr>
              <a:t>Implementation in schools at KS4</a:t>
            </a:r>
          </a:p>
        </p:txBody>
      </p:sp>
      <p:sp>
        <p:nvSpPr>
          <p:cNvPr id="5" name="Content Placeholder 4">
            <a:extLst>
              <a:ext uri="{FF2B5EF4-FFF2-40B4-BE49-F238E27FC236}">
                <a16:creationId xmlns:a16="http://schemas.microsoft.com/office/drawing/2014/main" id="{70A236E4-E1FF-B04F-A093-C6AB3026B393}"/>
              </a:ext>
            </a:extLst>
          </p:cNvPr>
          <p:cNvSpPr>
            <a:spLocks noGrp="1"/>
          </p:cNvSpPr>
          <p:nvPr>
            <p:ph idx="1"/>
          </p:nvPr>
        </p:nvSpPr>
        <p:spPr>
          <a:xfrm>
            <a:off x="580610" y="1412941"/>
            <a:ext cx="10777527" cy="4032117"/>
          </a:xfrm>
          <a:ln w="38100">
            <a:solidFill>
              <a:srgbClr val="81D5FD"/>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600" dirty="0">
                <a:latin typeface="Helvetica Light" panose="020B0403020202020204" pitchFamily="34" charset="0"/>
              </a:rPr>
              <a:t>Business is frequently a popular subject at KS4 due to being an ‘unknown’ quantity</a:t>
            </a:r>
          </a:p>
          <a:p>
            <a:r>
              <a:rPr lang="en-US" sz="1600" dirty="0">
                <a:highlight>
                  <a:srgbClr val="FFFF00"/>
                </a:highlight>
                <a:latin typeface="Helvetica Light" panose="020B0403020202020204" pitchFamily="34" charset="0"/>
              </a:rPr>
              <a:t>Advertising</a:t>
            </a:r>
          </a:p>
          <a:p>
            <a:pPr lvl="1"/>
            <a:r>
              <a:rPr lang="en-US" sz="1400" dirty="0">
                <a:latin typeface="Helvetica Light" panose="020B0403020202020204" pitchFamily="34" charset="0"/>
              </a:rPr>
              <a:t>Year 9 Options evening: prepare a key question sheet; have existing KS4 students in place to help field questions; have activities for KS3 students to engage in, such as the logo game, cool wall of brands, business games on a PC, problem solving.</a:t>
            </a:r>
          </a:p>
          <a:p>
            <a:pPr lvl="1"/>
            <a:r>
              <a:rPr lang="en-US" sz="1400" dirty="0">
                <a:latin typeface="Helvetica Light" panose="020B0403020202020204" pitchFamily="34" charset="0"/>
              </a:rPr>
              <a:t>Year 9 Assembly: lead a 5/10 minute slot on entrepreneurship; ask someone to come in and speak about their business; run entrepreneur week, highlight the sheer variety of career options available, how Business fits within ethical/environmental beliefs and is a character building subject. Use examples of KS5 students and options chosen at KS5.</a:t>
            </a:r>
          </a:p>
          <a:p>
            <a:pPr lvl="1"/>
            <a:r>
              <a:rPr lang="en-US" sz="1400" dirty="0">
                <a:latin typeface="Helvetica Light" panose="020B0403020202020204" pitchFamily="34" charset="0"/>
              </a:rPr>
              <a:t>Year 9 ‘Taster sessions’: </a:t>
            </a:r>
            <a:r>
              <a:rPr lang="en-US" sz="1400" dirty="0" err="1">
                <a:latin typeface="Helvetica Light" panose="020B0403020202020204" pitchFamily="34" charset="0"/>
              </a:rPr>
              <a:t>organise</a:t>
            </a:r>
            <a:r>
              <a:rPr lang="en-US" sz="1400" dirty="0">
                <a:latin typeface="Helvetica Light" panose="020B0403020202020204" pitchFamily="34" charset="0"/>
              </a:rPr>
              <a:t> taster sessions based around an engaging topical theme; give students the opportunity to know and experience GCSE Business first hand; be realistic with expectations.</a:t>
            </a:r>
          </a:p>
          <a:p>
            <a:pPr lvl="1"/>
            <a:r>
              <a:rPr lang="en-US" sz="1400" dirty="0">
                <a:latin typeface="Helvetica Light" panose="020B0403020202020204" pitchFamily="34" charset="0"/>
              </a:rPr>
              <a:t>Further activities: ensure you are clear on entry requirements for the course; consider which specification is best for you and your cohort; is Vocational an option? (are you aware of the challenges/benefits?); ensure students know how Business GCSE can support options at A Level, including Economics and Business.</a:t>
            </a:r>
          </a:p>
          <a:p>
            <a:pPr lvl="1"/>
            <a:r>
              <a:rPr lang="en-US" sz="1400" dirty="0">
                <a:latin typeface="Helvetica Light" panose="020B0403020202020204" pitchFamily="34" charset="0"/>
              </a:rPr>
              <a:t>Is you subject organised on your VLE/system? Can Year 9 look at this in advance of the course? Have you used PiXL induction booklets?</a:t>
            </a:r>
          </a:p>
          <a:p>
            <a:r>
              <a:rPr lang="en-US" sz="1600" dirty="0">
                <a:highlight>
                  <a:srgbClr val="FFFF00"/>
                </a:highlight>
                <a:latin typeface="Helvetica Light" panose="020B0403020202020204" pitchFamily="34" charset="0"/>
              </a:rPr>
              <a:t>Timetabling</a:t>
            </a:r>
          </a:p>
          <a:p>
            <a:pPr lvl="1"/>
            <a:r>
              <a:rPr lang="en-US" sz="1400" dirty="0">
                <a:latin typeface="Helvetica Light" panose="020B0403020202020204" pitchFamily="34" charset="0"/>
              </a:rPr>
              <a:t>Consider blocks available: how can Business facilitate, or be facilitated by other subjects?</a:t>
            </a:r>
          </a:p>
          <a:p>
            <a:pPr lvl="1"/>
            <a:r>
              <a:rPr lang="en-US" sz="1400" dirty="0">
                <a:latin typeface="Helvetica Light" panose="020B0403020202020204" pitchFamily="34" charset="0"/>
              </a:rPr>
              <a:t>Is Business in sufficient blocks/option choices for students?</a:t>
            </a:r>
          </a:p>
        </p:txBody>
      </p:sp>
    </p:spTree>
    <p:extLst>
      <p:ext uri="{BB962C8B-B14F-4D97-AF65-F5344CB8AC3E}">
        <p14:creationId xmlns:p14="http://schemas.microsoft.com/office/powerpoint/2010/main" val="391648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4B699-FB82-482E-9458-3CE1CA020539}"/>
              </a:ext>
            </a:extLst>
          </p:cNvPr>
          <p:cNvSpPr/>
          <p:nvPr/>
        </p:nvSpPr>
        <p:spPr>
          <a:xfrm>
            <a:off x="1515775" y="3030028"/>
            <a:ext cx="9681588" cy="1200329"/>
          </a:xfrm>
          <a:prstGeom prst="rect">
            <a:avLst/>
          </a:prstGeom>
        </p:spPr>
        <p:txBody>
          <a:bodyPr wrap="square">
            <a:spAutoFit/>
          </a:bodyPr>
          <a:lstStyle/>
          <a:p>
            <a:r>
              <a:rPr lang="en-GB" sz="2400" dirty="0">
                <a:solidFill>
                  <a:srgbClr val="000000"/>
                </a:solidFill>
                <a:latin typeface="Helvetica Light" panose="020B0403020202020204" pitchFamily="34" charset="0"/>
                <a:ea typeface="Calibri" panose="020F0502020204030204" pitchFamily="34" charset="0"/>
              </a:rPr>
              <a:t>The purpose of this document is to support students in making an informed choice surrounding the option choice of GCSE Business. </a:t>
            </a:r>
          </a:p>
          <a:p>
            <a:endParaRPr lang="en-GB" sz="2400" dirty="0">
              <a:solidFill>
                <a:srgbClr val="000000"/>
              </a:solidFill>
              <a:latin typeface="Helvetica Light" panose="020B040302020202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DCEB9BE0-6D4E-7743-9350-FABD9EE2AF36}"/>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D35EC57-1A32-A242-B608-0782AE731EB4}"/>
              </a:ext>
            </a:extLst>
          </p:cNvPr>
          <p:cNvSpPr/>
          <p:nvPr/>
        </p:nvSpPr>
        <p:spPr>
          <a:xfrm>
            <a:off x="0" y="273188"/>
            <a:ext cx="9912097" cy="646331"/>
          </a:xfrm>
          <a:prstGeom prst="rect">
            <a:avLst/>
          </a:prstGeom>
          <a:solidFill>
            <a:srgbClr val="3C7F98"/>
          </a:solidFill>
        </p:spPr>
        <p:txBody>
          <a:bodyPr wrap="square">
            <a:spAutoFit/>
          </a:bodyPr>
          <a:lstStyle/>
          <a:p>
            <a:r>
              <a:rPr lang="en-GB" sz="3600" dirty="0">
                <a:solidFill>
                  <a:schemeClr val="bg1"/>
                </a:solidFill>
                <a:latin typeface="Helvetica Light" panose="020B0403020202020204" pitchFamily="34" charset="0"/>
                <a:ea typeface="Calibri" panose="020F0502020204030204" pitchFamily="34" charset="0"/>
              </a:rPr>
              <a:t>How will this help our students?</a:t>
            </a:r>
          </a:p>
        </p:txBody>
      </p:sp>
    </p:spTree>
    <p:extLst>
      <p:ext uri="{BB962C8B-B14F-4D97-AF65-F5344CB8AC3E}">
        <p14:creationId xmlns:p14="http://schemas.microsoft.com/office/powerpoint/2010/main" val="418796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4B699-FB82-482E-9458-3CE1CA020539}"/>
              </a:ext>
            </a:extLst>
          </p:cNvPr>
          <p:cNvSpPr/>
          <p:nvPr/>
        </p:nvSpPr>
        <p:spPr>
          <a:xfrm>
            <a:off x="1255206" y="1905506"/>
            <a:ext cx="9681588" cy="3046988"/>
          </a:xfrm>
          <a:prstGeom prst="rect">
            <a:avLst/>
          </a:prstGeom>
        </p:spPr>
        <p:txBody>
          <a:bodyPr wrap="square">
            <a:spAutoFit/>
          </a:bodyPr>
          <a:lstStyle/>
          <a:p>
            <a:endParaRPr lang="en-GB" sz="2400" dirty="0">
              <a:solidFill>
                <a:srgbClr val="000000"/>
              </a:solidFill>
              <a:latin typeface="Helvetica Light" panose="020B0403020202020204" pitchFamily="34" charset="0"/>
              <a:ea typeface="Calibri" panose="020F0502020204030204" pitchFamily="34" charset="0"/>
            </a:endParaRPr>
          </a:p>
          <a:p>
            <a:r>
              <a:rPr lang="en-GB" sz="2400" dirty="0">
                <a:solidFill>
                  <a:srgbClr val="000000"/>
                </a:solidFill>
                <a:latin typeface="Helvetica Light" panose="020B0403020202020204" pitchFamily="34" charset="0"/>
                <a:ea typeface="Calibri" panose="020F0502020204030204" pitchFamily="34" charset="0"/>
              </a:rPr>
              <a:t>For some students, it is the opportunity to study something new and different; they may be able to choose a vocational option for Business at your school. For other students, it may be they have expressed a desire to engage with the subject due to a desire to start their own company, family motivators or just to be able to explain what is going on in the world around us.</a:t>
            </a:r>
          </a:p>
          <a:p>
            <a:endParaRPr lang="en-GB" sz="2400" dirty="0">
              <a:solidFill>
                <a:srgbClr val="000000"/>
              </a:solidFill>
              <a:latin typeface="Helvetica Light" panose="020B040302020202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DCEB9BE0-6D4E-7743-9350-FABD9EE2AF36}"/>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D35EC57-1A32-A242-B608-0782AE731EB4}"/>
              </a:ext>
            </a:extLst>
          </p:cNvPr>
          <p:cNvSpPr/>
          <p:nvPr/>
        </p:nvSpPr>
        <p:spPr>
          <a:xfrm>
            <a:off x="0" y="273188"/>
            <a:ext cx="9912097" cy="646331"/>
          </a:xfrm>
          <a:prstGeom prst="rect">
            <a:avLst/>
          </a:prstGeom>
          <a:solidFill>
            <a:srgbClr val="3C7F98"/>
          </a:solidFill>
        </p:spPr>
        <p:txBody>
          <a:bodyPr wrap="square">
            <a:spAutoFit/>
          </a:bodyPr>
          <a:lstStyle/>
          <a:p>
            <a:r>
              <a:rPr lang="en-GB" sz="3600" dirty="0">
                <a:solidFill>
                  <a:schemeClr val="bg1"/>
                </a:solidFill>
                <a:latin typeface="Helvetica Light" panose="020B0403020202020204" pitchFamily="34" charset="0"/>
                <a:ea typeface="Calibri" panose="020F0502020204030204" pitchFamily="34" charset="0"/>
              </a:rPr>
              <a:t>How will this help our students?</a:t>
            </a:r>
          </a:p>
        </p:txBody>
      </p:sp>
    </p:spTree>
    <p:extLst>
      <p:ext uri="{BB962C8B-B14F-4D97-AF65-F5344CB8AC3E}">
        <p14:creationId xmlns:p14="http://schemas.microsoft.com/office/powerpoint/2010/main" val="211760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4B699-FB82-482E-9458-3CE1CA020539}"/>
              </a:ext>
            </a:extLst>
          </p:cNvPr>
          <p:cNvSpPr/>
          <p:nvPr/>
        </p:nvSpPr>
        <p:spPr>
          <a:xfrm>
            <a:off x="1381472" y="2324411"/>
            <a:ext cx="9681588" cy="1569660"/>
          </a:xfrm>
          <a:prstGeom prst="rect">
            <a:avLst/>
          </a:prstGeom>
        </p:spPr>
        <p:txBody>
          <a:bodyPr wrap="square">
            <a:spAutoFit/>
          </a:bodyPr>
          <a:lstStyle/>
          <a:p>
            <a:endParaRPr lang="en-GB" sz="2400" dirty="0">
              <a:solidFill>
                <a:srgbClr val="000000"/>
              </a:solidFill>
              <a:latin typeface="Helvetica Light" panose="020B0403020202020204" pitchFamily="34" charset="0"/>
              <a:ea typeface="Calibri" panose="020F0502020204030204" pitchFamily="34" charset="0"/>
            </a:endParaRPr>
          </a:p>
          <a:p>
            <a:r>
              <a:rPr lang="en-GB" sz="2400" dirty="0">
                <a:solidFill>
                  <a:srgbClr val="000000"/>
                </a:solidFill>
                <a:latin typeface="Helvetica Light" panose="020B0403020202020204" pitchFamily="34" charset="0"/>
                <a:ea typeface="Calibri" panose="020F0502020204030204" pitchFamily="34" charset="0"/>
              </a:rPr>
              <a:t>Students will join from a variety of backgrounds and knowledge, the purpose of the course is to inspire and build leaders, entrepreneurs and the individuals who will continue to develop our globe.</a:t>
            </a:r>
            <a:endParaRPr lang="en-GB" sz="2400" dirty="0">
              <a:latin typeface="Helvetica Light" panose="020B040302020202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DCEB9BE0-6D4E-7743-9350-FABD9EE2AF36}"/>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D35EC57-1A32-A242-B608-0782AE731EB4}"/>
              </a:ext>
            </a:extLst>
          </p:cNvPr>
          <p:cNvSpPr/>
          <p:nvPr/>
        </p:nvSpPr>
        <p:spPr>
          <a:xfrm>
            <a:off x="0" y="273188"/>
            <a:ext cx="9912097" cy="646331"/>
          </a:xfrm>
          <a:prstGeom prst="rect">
            <a:avLst/>
          </a:prstGeom>
          <a:solidFill>
            <a:srgbClr val="3C7F98"/>
          </a:solidFill>
        </p:spPr>
        <p:txBody>
          <a:bodyPr wrap="square">
            <a:spAutoFit/>
          </a:bodyPr>
          <a:lstStyle/>
          <a:p>
            <a:r>
              <a:rPr lang="en-GB" sz="3600" dirty="0">
                <a:solidFill>
                  <a:schemeClr val="bg1"/>
                </a:solidFill>
                <a:latin typeface="Helvetica Light" panose="020B0403020202020204" pitchFamily="34" charset="0"/>
                <a:ea typeface="Calibri" panose="020F0502020204030204" pitchFamily="34" charset="0"/>
              </a:rPr>
              <a:t>How will this help our students?</a:t>
            </a:r>
          </a:p>
        </p:txBody>
      </p:sp>
    </p:spTree>
    <p:extLst>
      <p:ext uri="{BB962C8B-B14F-4D97-AF65-F5344CB8AC3E}">
        <p14:creationId xmlns:p14="http://schemas.microsoft.com/office/powerpoint/2010/main" val="241254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869C5E-B210-4532-B7EC-56ABD1324A13}"/>
              </a:ext>
            </a:extLst>
          </p:cNvPr>
          <p:cNvPicPr>
            <a:picLocks noChangeAspect="1"/>
          </p:cNvPicPr>
          <p:nvPr/>
        </p:nvPicPr>
        <p:blipFill>
          <a:blip r:embed="rId2"/>
          <a:stretch>
            <a:fillRect/>
          </a:stretch>
        </p:blipFill>
        <p:spPr>
          <a:xfrm>
            <a:off x="10290453" y="0"/>
            <a:ext cx="1901547" cy="1069620"/>
          </a:xfrm>
          <a:prstGeom prst="rect">
            <a:avLst/>
          </a:prstGeom>
        </p:spPr>
      </p:pic>
      <p:sp>
        <p:nvSpPr>
          <p:cNvPr id="2" name="Title 1">
            <a:extLst>
              <a:ext uri="{FF2B5EF4-FFF2-40B4-BE49-F238E27FC236}">
                <a16:creationId xmlns:a16="http://schemas.microsoft.com/office/drawing/2014/main" id="{CD1CF13E-539D-B24A-BFAF-E6AEAEFA7C1F}"/>
              </a:ext>
            </a:extLst>
          </p:cNvPr>
          <p:cNvSpPr>
            <a:spLocks noGrp="1"/>
          </p:cNvSpPr>
          <p:nvPr>
            <p:ph type="title"/>
          </p:nvPr>
        </p:nvSpPr>
        <p:spPr>
          <a:xfrm>
            <a:off x="0" y="183107"/>
            <a:ext cx="6593393" cy="1325563"/>
          </a:xfrm>
          <a:solidFill>
            <a:srgbClr val="3C7F98"/>
          </a:solidFill>
        </p:spPr>
        <p:txBody>
          <a:bodyPr>
            <a:normAutofit/>
          </a:bodyPr>
          <a:lstStyle/>
          <a:p>
            <a:r>
              <a:rPr lang="en-US" b="1" dirty="0">
                <a:latin typeface="Helvetica Light" panose="020B0403020202020204" pitchFamily="34" charset="0"/>
              </a:rPr>
              <a:t>PiXL Futures: </a:t>
            </a:r>
            <a:br>
              <a:rPr lang="en-US" b="1" dirty="0">
                <a:latin typeface="Helvetica Light" panose="020B0403020202020204" pitchFamily="34" charset="0"/>
              </a:rPr>
            </a:br>
            <a:r>
              <a:rPr lang="en-US" dirty="0">
                <a:latin typeface="Helvetica Light" panose="020B0403020202020204" pitchFamily="34" charset="0"/>
              </a:rPr>
              <a:t>Business Key Stage 4</a:t>
            </a:r>
          </a:p>
        </p:txBody>
      </p:sp>
      <p:sp>
        <p:nvSpPr>
          <p:cNvPr id="3" name="Content Placeholder 2">
            <a:extLst>
              <a:ext uri="{FF2B5EF4-FFF2-40B4-BE49-F238E27FC236}">
                <a16:creationId xmlns:a16="http://schemas.microsoft.com/office/drawing/2014/main" id="{FD4C5DCB-D009-8D4B-9B68-DA7D769CB607}"/>
              </a:ext>
            </a:extLst>
          </p:cNvPr>
          <p:cNvSpPr>
            <a:spLocks noGrp="1"/>
          </p:cNvSpPr>
          <p:nvPr>
            <p:ph idx="1"/>
          </p:nvPr>
        </p:nvSpPr>
        <p:spPr>
          <a:xfrm>
            <a:off x="548989" y="1985510"/>
            <a:ext cx="5314543" cy="3375920"/>
          </a:xfrm>
          <a:solidFill>
            <a:srgbClr val="81D5FD"/>
          </a:solidFill>
        </p:spPr>
        <p:txBody>
          <a:bodyPr anchor="t">
            <a:normAutofit/>
          </a:bodyPr>
          <a:lstStyle/>
          <a:p>
            <a:pPr marL="0" indent="0">
              <a:buNone/>
            </a:pPr>
            <a:r>
              <a:rPr lang="en-US" sz="3200" dirty="0">
                <a:solidFill>
                  <a:schemeClr val="bg1">
                    <a:lumMod val="85000"/>
                    <a:lumOff val="15000"/>
                  </a:schemeClr>
                </a:solidFill>
                <a:latin typeface="Helvetica Light" panose="020B0403020202020204" pitchFamily="34" charset="0"/>
              </a:rPr>
              <a:t>According to OfQual, exam entries for GCSE Business students </a:t>
            </a:r>
            <a:r>
              <a:rPr lang="en-US" sz="3200" b="1" dirty="0">
                <a:solidFill>
                  <a:schemeClr val="bg1">
                    <a:lumMod val="85000"/>
                    <a:lumOff val="15000"/>
                  </a:schemeClr>
                </a:solidFill>
                <a:latin typeface="Helvetica Light" panose="020B0403020202020204" pitchFamily="34" charset="0"/>
              </a:rPr>
              <a:t>were 85,000 students, making it one of the most popular </a:t>
            </a:r>
            <a:r>
              <a:rPr lang="en-US" sz="3200" dirty="0">
                <a:solidFill>
                  <a:schemeClr val="bg1">
                    <a:lumMod val="85000"/>
                    <a:lumOff val="15000"/>
                  </a:schemeClr>
                </a:solidFill>
                <a:latin typeface="Helvetica Light" panose="020B0403020202020204" pitchFamily="34" charset="0"/>
              </a:rPr>
              <a:t>non E-Bacc subjects available in the UK curriculum</a:t>
            </a: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object&#10;&#10;Description automatically generated">
            <a:extLst>
              <a:ext uri="{FF2B5EF4-FFF2-40B4-BE49-F238E27FC236}">
                <a16:creationId xmlns:a16="http://schemas.microsoft.com/office/drawing/2014/main" id="{8BD30DF4-F34C-C748-82A7-E64920D327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6750141" y="90661"/>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8" name="Rectangle 7">
            <a:extLst>
              <a:ext uri="{FF2B5EF4-FFF2-40B4-BE49-F238E27FC236}">
                <a16:creationId xmlns:a16="http://schemas.microsoft.com/office/drawing/2014/main" id="{84A0C2A7-BCF4-5048-A873-84CFC6BFDE60}"/>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964E69C2-6109-0F41-8246-1496FCE0104A}"/>
              </a:ext>
            </a:extLst>
          </p:cNvPr>
          <p:cNvSpPr/>
          <p:nvPr/>
        </p:nvSpPr>
        <p:spPr>
          <a:xfrm>
            <a:off x="74452" y="6130952"/>
            <a:ext cx="7910553" cy="430887"/>
          </a:xfrm>
          <a:prstGeom prst="rect">
            <a:avLst/>
          </a:prstGeom>
        </p:spPr>
        <p:txBody>
          <a:bodyPr wrap="square">
            <a:spAutoFit/>
          </a:bodyPr>
          <a:lstStyle/>
          <a:p>
            <a:r>
              <a:rPr lang="en-US" sz="1100" b="1" dirty="0">
                <a:latin typeface="Helvetica Light" panose="020B0403020202020204" pitchFamily="34" charset="0"/>
              </a:rPr>
              <a:t>Source: </a:t>
            </a:r>
            <a:r>
              <a:rPr lang="en-US" sz="1100" dirty="0">
                <a:latin typeface="Helvetica Light" panose="020B0403020202020204" pitchFamily="34" charset="0"/>
                <a:hlinkClick r:id="rId4">
                  <a:extLst>
                    <a:ext uri="{A12FA001-AC4F-418D-AE19-62706E023703}">
                      <ahyp:hlinkClr xmlns:ahyp="http://schemas.microsoft.com/office/drawing/2018/hyperlinkcolor" val="tx"/>
                    </a:ext>
                  </a:extLst>
                </a:hlinkClick>
              </a:rPr>
              <a:t>https://assets.publishing.service.gov.uk/government/uploads/system/uploads/attachment_data/file/712450/Report_-_summer_2018_exam_entries_GCSEs_Level_1_2_AS_and_A_levels.pdf</a:t>
            </a:r>
            <a:r>
              <a:rPr lang="en-US" sz="1100" dirty="0">
                <a:latin typeface="Helvetica Light" panose="020B0403020202020204" pitchFamily="34" charset="0"/>
              </a:rPr>
              <a:t> </a:t>
            </a:r>
          </a:p>
        </p:txBody>
      </p:sp>
    </p:spTree>
    <p:extLst>
      <p:ext uri="{BB962C8B-B14F-4D97-AF65-F5344CB8AC3E}">
        <p14:creationId xmlns:p14="http://schemas.microsoft.com/office/powerpoint/2010/main" val="105488288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C0CE3F-E5D2-3145-BF67-6ED17A757299}"/>
              </a:ext>
            </a:extLst>
          </p:cNvPr>
          <p:cNvSpPr/>
          <p:nvPr/>
        </p:nvSpPr>
        <p:spPr>
          <a:xfrm>
            <a:off x="0"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4CC087-7E02-C147-BDE7-86A56EBE7798}"/>
              </a:ext>
            </a:extLst>
          </p:cNvPr>
          <p:cNvSpPr>
            <a:spLocks noGrp="1"/>
          </p:cNvSpPr>
          <p:nvPr>
            <p:ph type="title"/>
          </p:nvPr>
        </p:nvSpPr>
        <p:spPr>
          <a:xfrm>
            <a:off x="863029" y="1012004"/>
            <a:ext cx="3416158" cy="4795408"/>
          </a:xfrm>
          <a:solidFill>
            <a:srgbClr val="81D5FD"/>
          </a:solidFill>
        </p:spPr>
        <p:txBody>
          <a:bodyPr vert="horz" lIns="91440" tIns="45720" rIns="91440" bIns="45720" rtlCol="0" anchor="ctr">
            <a:normAutofit/>
          </a:bodyPr>
          <a:lstStyle/>
          <a:p>
            <a:pPr algn="ctr"/>
            <a:r>
              <a:rPr lang="en-US" dirty="0">
                <a:solidFill>
                  <a:schemeClr val="tx1">
                    <a:lumMod val="85000"/>
                    <a:lumOff val="15000"/>
                  </a:schemeClr>
                </a:solidFill>
                <a:latin typeface="Helvetica Light" panose="020B0403020202020204" pitchFamily="34" charset="0"/>
              </a:rPr>
              <a:t>Why study </a:t>
            </a:r>
            <a:r>
              <a:rPr lang="en-US">
                <a:solidFill>
                  <a:schemeClr val="tx1">
                    <a:lumMod val="85000"/>
                    <a:lumOff val="15000"/>
                  </a:schemeClr>
                </a:solidFill>
                <a:latin typeface="Helvetica Light" panose="020B0403020202020204" pitchFamily="34" charset="0"/>
              </a:rPr>
              <a:t>GCSE Business?</a:t>
            </a:r>
            <a:endParaRPr lang="en-US" dirty="0">
              <a:solidFill>
                <a:schemeClr val="tx1">
                  <a:lumMod val="85000"/>
                  <a:lumOff val="15000"/>
                </a:schemeClr>
              </a:solidFill>
              <a:latin typeface="Helvetica Light" panose="020B0403020202020204" pitchFamily="34" charset="0"/>
            </a:endParaRPr>
          </a:p>
        </p:txBody>
      </p:sp>
      <p:graphicFrame>
        <p:nvGraphicFramePr>
          <p:cNvPr id="6" name="TextBox 3">
            <a:extLst>
              <a:ext uri="{FF2B5EF4-FFF2-40B4-BE49-F238E27FC236}">
                <a16:creationId xmlns:a16="http://schemas.microsoft.com/office/drawing/2014/main" id="{EF78EC4D-2BE4-4CA7-BBFF-AF49653A546B}"/>
              </a:ext>
            </a:extLst>
          </p:cNvPr>
          <p:cNvGraphicFramePr/>
          <p:nvPr>
            <p:extLst>
              <p:ext uri="{D42A27DB-BD31-4B8C-83A1-F6EECF244321}">
                <p14:modId xmlns:p14="http://schemas.microsoft.com/office/powerpoint/2010/main" val="16265705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07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D42B0B-14EB-D042-A89A-31968532A3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6490" y="1390529"/>
            <a:ext cx="6361252" cy="4218277"/>
          </a:xfrm>
          <a:prstGeom prst="rect">
            <a:avLst/>
          </a:prstGeom>
        </p:spPr>
      </p:pic>
      <p:sp>
        <p:nvSpPr>
          <p:cNvPr id="4" name="Oval 3">
            <a:extLst>
              <a:ext uri="{FF2B5EF4-FFF2-40B4-BE49-F238E27FC236}">
                <a16:creationId xmlns:a16="http://schemas.microsoft.com/office/drawing/2014/main" id="{79B27A80-22FF-E741-B99B-7A7EC6931586}"/>
              </a:ext>
            </a:extLst>
          </p:cNvPr>
          <p:cNvSpPr/>
          <p:nvPr/>
        </p:nvSpPr>
        <p:spPr>
          <a:xfrm>
            <a:off x="-1145666" y="-281354"/>
            <a:ext cx="7546465" cy="7198800"/>
          </a:xfrm>
          <a:prstGeom prst="ellipse">
            <a:avLst/>
          </a:prstGeom>
          <a:solidFill>
            <a:srgbClr val="81D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D2D702-002F-F141-BE71-DD201F853F0C}"/>
              </a:ext>
            </a:extLst>
          </p:cNvPr>
          <p:cNvSpPr/>
          <p:nvPr/>
        </p:nvSpPr>
        <p:spPr>
          <a:xfrm>
            <a:off x="80386"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3A218842-DAC3-564D-8404-4DD84BA045ED}"/>
              </a:ext>
            </a:extLst>
          </p:cNvPr>
          <p:cNvSpPr/>
          <p:nvPr/>
        </p:nvSpPr>
        <p:spPr>
          <a:xfrm>
            <a:off x="586154" y="1273318"/>
            <a:ext cx="5087815" cy="3785652"/>
          </a:xfrm>
          <a:prstGeom prst="rect">
            <a:avLst/>
          </a:prstGeom>
        </p:spPr>
        <p:txBody>
          <a:bodyPr wrap="square">
            <a:spAutoFit/>
          </a:bodyPr>
          <a:lstStyle/>
          <a:p>
            <a:r>
              <a:rPr lang="en-US" sz="4800" dirty="0">
                <a:solidFill>
                  <a:schemeClr val="tx1">
                    <a:lumMod val="85000"/>
                    <a:lumOff val="15000"/>
                  </a:schemeClr>
                </a:solidFill>
                <a:latin typeface="Helvetica Light" panose="020B0403020202020204" pitchFamily="34" charset="0"/>
              </a:rPr>
              <a:t>GCSE business is a course which develops </a:t>
            </a:r>
            <a:r>
              <a:rPr lang="en-US" sz="4800" b="1" dirty="0">
                <a:solidFill>
                  <a:schemeClr val="tx1">
                    <a:lumMod val="85000"/>
                    <a:lumOff val="15000"/>
                  </a:schemeClr>
                </a:solidFill>
                <a:latin typeface="Helvetica Light" panose="020B0403020202020204" pitchFamily="34" charset="0"/>
              </a:rPr>
              <a:t>your skills, character and culture</a:t>
            </a:r>
          </a:p>
        </p:txBody>
      </p:sp>
    </p:spTree>
    <p:extLst>
      <p:ext uri="{BB962C8B-B14F-4D97-AF65-F5344CB8AC3E}">
        <p14:creationId xmlns:p14="http://schemas.microsoft.com/office/powerpoint/2010/main" val="3718627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383984-9440-354A-B760-4B06F8D55A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3169" y="-1"/>
            <a:ext cx="5293888" cy="6745779"/>
          </a:xfrm>
          <a:prstGeom prst="rect">
            <a:avLst/>
          </a:prstGeom>
        </p:spPr>
      </p:pic>
      <p:sp>
        <p:nvSpPr>
          <p:cNvPr id="4" name="Rectangle 3">
            <a:extLst>
              <a:ext uri="{FF2B5EF4-FFF2-40B4-BE49-F238E27FC236}">
                <a16:creationId xmlns:a16="http://schemas.microsoft.com/office/drawing/2014/main" id="{44C21A76-4DCC-7A49-B83A-8D1619705849}"/>
              </a:ext>
            </a:extLst>
          </p:cNvPr>
          <p:cNvSpPr/>
          <p:nvPr/>
        </p:nvSpPr>
        <p:spPr>
          <a:xfrm>
            <a:off x="80386" y="6608618"/>
            <a:ext cx="12192000" cy="249382"/>
          </a:xfrm>
          <a:prstGeom prst="rect">
            <a:avLst/>
          </a:prstGeom>
          <a:solidFill>
            <a:srgbClr val="515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95E2AAE5-FD82-3B48-9C2D-F2249E6D47F5}"/>
              </a:ext>
            </a:extLst>
          </p:cNvPr>
          <p:cNvSpPr>
            <a:spLocks noGrp="1"/>
          </p:cNvSpPr>
          <p:nvPr>
            <p:ph type="title"/>
          </p:nvPr>
        </p:nvSpPr>
        <p:spPr>
          <a:xfrm>
            <a:off x="0" y="241570"/>
            <a:ext cx="6893169" cy="1325563"/>
          </a:xfrm>
          <a:solidFill>
            <a:srgbClr val="3C7F98"/>
          </a:solidFill>
        </p:spPr>
        <p:txBody>
          <a:bodyPr>
            <a:normAutofit/>
          </a:bodyPr>
          <a:lstStyle/>
          <a:p>
            <a:pPr algn="ctr"/>
            <a:r>
              <a:rPr lang="en-US" dirty="0">
                <a:solidFill>
                  <a:schemeClr val="bg1"/>
                </a:solidFill>
                <a:latin typeface="Helvetica Light" panose="020B0403020202020204" pitchFamily="34" charset="0"/>
              </a:rPr>
              <a:t>Why study GCSE Business: </a:t>
            </a:r>
            <a:r>
              <a:rPr lang="en-US" b="1" dirty="0">
                <a:solidFill>
                  <a:schemeClr val="bg1"/>
                </a:solidFill>
                <a:latin typeface="Helvetica Light" panose="020B0403020202020204" pitchFamily="34" charset="0"/>
              </a:rPr>
              <a:t>the skills</a:t>
            </a:r>
          </a:p>
        </p:txBody>
      </p:sp>
      <p:sp>
        <p:nvSpPr>
          <p:cNvPr id="7" name="Content Placeholder 2">
            <a:extLst>
              <a:ext uri="{FF2B5EF4-FFF2-40B4-BE49-F238E27FC236}">
                <a16:creationId xmlns:a16="http://schemas.microsoft.com/office/drawing/2014/main" id="{33F3E488-F3BE-3E42-8FC4-FE6431707A5D}"/>
              </a:ext>
            </a:extLst>
          </p:cNvPr>
          <p:cNvSpPr>
            <a:spLocks noGrp="1"/>
          </p:cNvSpPr>
          <p:nvPr>
            <p:ph idx="1"/>
          </p:nvPr>
        </p:nvSpPr>
        <p:spPr>
          <a:xfrm>
            <a:off x="700034" y="1884921"/>
            <a:ext cx="5395966" cy="4405909"/>
          </a:xfrm>
        </p:spPr>
        <p:txBody>
          <a:bodyPr>
            <a:normAutofit/>
          </a:bodyPr>
          <a:lstStyle/>
          <a:p>
            <a:r>
              <a:rPr lang="en-US" sz="1600" b="1" dirty="0">
                <a:latin typeface="Helvetica Light" panose="020B0403020202020204" pitchFamily="34" charset="0"/>
              </a:rPr>
              <a:t>Decision Making: </a:t>
            </a:r>
            <a:r>
              <a:rPr lang="en-US" sz="1600" dirty="0">
                <a:latin typeface="Helvetica Light" panose="020B0403020202020204" pitchFamily="34" charset="0"/>
              </a:rPr>
              <a:t>ability to make strong logical and informed decisions - this saves you time and hassle in your personal life as well!</a:t>
            </a:r>
          </a:p>
          <a:p>
            <a:r>
              <a:rPr lang="en-US" sz="1600" b="1" dirty="0">
                <a:latin typeface="Helvetica Light" panose="020B0403020202020204" pitchFamily="34" charset="0"/>
              </a:rPr>
              <a:t>Problem-solving</a:t>
            </a:r>
            <a:r>
              <a:rPr lang="en-US" sz="1600" dirty="0">
                <a:latin typeface="Helvetica Light" panose="020B0403020202020204" pitchFamily="34" charset="0"/>
              </a:rPr>
              <a:t>: you will have to adapt to situations, change focus, think of logical solutions that work in the short and long term. A skill for life!</a:t>
            </a:r>
          </a:p>
          <a:p>
            <a:r>
              <a:rPr lang="en-US" sz="1600" b="1" dirty="0">
                <a:latin typeface="Helvetica Light" panose="020B0403020202020204" pitchFamily="34" charset="0"/>
              </a:rPr>
              <a:t>Presentation:</a:t>
            </a:r>
            <a:r>
              <a:rPr lang="en-US" sz="1600" dirty="0">
                <a:latin typeface="Helvetica Light" panose="020B0403020202020204" pitchFamily="34" charset="0"/>
              </a:rPr>
              <a:t> from the way your work looks to presenting your projects to peers, presentation forms a key part of your course and sets you up for the boardroom!</a:t>
            </a:r>
          </a:p>
          <a:p>
            <a:r>
              <a:rPr lang="en-US" sz="1600" b="1" dirty="0">
                <a:latin typeface="Helvetica Light" panose="020B0403020202020204" pitchFamily="34" charset="0"/>
              </a:rPr>
              <a:t>Evaluation:</a:t>
            </a:r>
            <a:r>
              <a:rPr lang="en-US" sz="1600" dirty="0">
                <a:latin typeface="Helvetica Light" panose="020B0403020202020204" pitchFamily="34" charset="0"/>
              </a:rPr>
              <a:t> the ability to form a judgement, which weighs up factors and considers the short term and long term impacts of a decision.</a:t>
            </a:r>
          </a:p>
          <a:p>
            <a:r>
              <a:rPr lang="en-US" sz="1600" b="1" dirty="0">
                <a:latin typeface="Helvetica Light" panose="020B0403020202020204" pitchFamily="34" charset="0"/>
              </a:rPr>
              <a:t>Leadership:</a:t>
            </a:r>
            <a:r>
              <a:rPr lang="en-US" sz="1600" dirty="0">
                <a:latin typeface="Helvetica Light" panose="020B0403020202020204" pitchFamily="34" charset="0"/>
              </a:rPr>
              <a:t> from leading a group to leading your own learning, business is about showing the characteristics associated with leadership, can you achieve your end goal?</a:t>
            </a:r>
          </a:p>
          <a:p>
            <a:endParaRPr lang="en-US" sz="1600" dirty="0">
              <a:latin typeface="Helvetica Light" panose="020B0403020202020204" pitchFamily="34" charset="0"/>
            </a:endParaRPr>
          </a:p>
        </p:txBody>
      </p:sp>
    </p:spTree>
    <p:extLst>
      <p:ext uri="{BB962C8B-B14F-4D97-AF65-F5344CB8AC3E}">
        <p14:creationId xmlns:p14="http://schemas.microsoft.com/office/powerpoint/2010/main" val="1339470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1639</Words>
  <Application>Microsoft Office PowerPoint</Application>
  <PresentationFormat>Widescreen</PresentationFormat>
  <Paragraphs>118</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Helvetica Light</vt:lpstr>
      <vt:lpstr>Office Theme</vt:lpstr>
      <vt:lpstr>PowerPoint Presentation</vt:lpstr>
      <vt:lpstr>PowerPoint Presentation</vt:lpstr>
      <vt:lpstr>PowerPoint Presentation</vt:lpstr>
      <vt:lpstr>PowerPoint Presentation</vt:lpstr>
      <vt:lpstr>PowerPoint Presentation</vt:lpstr>
      <vt:lpstr>PiXL Futures:  Business Key Stage 4</vt:lpstr>
      <vt:lpstr>Why study GCSE Business?</vt:lpstr>
      <vt:lpstr>PowerPoint Presentation</vt:lpstr>
      <vt:lpstr>Why study GCSE Business: the skills</vt:lpstr>
      <vt:lpstr>Why study Business: character building</vt:lpstr>
      <vt:lpstr>Why study Business: character building</vt:lpstr>
      <vt:lpstr>PowerPoint Presentation</vt:lpstr>
      <vt:lpstr>PowerPoint Presentation</vt:lpstr>
      <vt:lpstr>PowerPoint Presentation</vt:lpstr>
      <vt:lpstr>PowerPoint Presentation</vt:lpstr>
      <vt:lpstr>PowerPoint Presentation</vt:lpstr>
      <vt:lpstr>Music and Business</vt:lpstr>
      <vt:lpstr>PowerPoint Presentation</vt:lpstr>
      <vt:lpstr>PowerPoint Presentation</vt:lpstr>
      <vt:lpstr>PowerPoint Presentation</vt:lpstr>
      <vt:lpstr>PowerPoint Presentation</vt:lpstr>
      <vt:lpstr>PowerPoint Presentation</vt:lpstr>
      <vt:lpstr>PowerPoint Presentation</vt:lpstr>
      <vt:lpstr>A successful GCSE student</vt:lpstr>
      <vt:lpstr>PowerPoint Presentation</vt:lpstr>
      <vt:lpstr>Implementation in schools at KS4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KS3 to KS4</dc:title>
  <dc:creator>Dan Comber</dc:creator>
  <cp:lastModifiedBy>Faizul Islam</cp:lastModifiedBy>
  <cp:revision>33</cp:revision>
  <dcterms:created xsi:type="dcterms:W3CDTF">2019-02-11T19:12:15Z</dcterms:created>
  <dcterms:modified xsi:type="dcterms:W3CDTF">2024-03-12T08:41:57Z</dcterms:modified>
</cp:coreProperties>
</file>